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79" r:id="rId4"/>
    <p:sldId id="257" r:id="rId5"/>
    <p:sldId id="280" r:id="rId6"/>
    <p:sldId id="261" r:id="rId7"/>
    <p:sldId id="281" r:id="rId8"/>
    <p:sldId id="263" r:id="rId9"/>
    <p:sldId id="282" r:id="rId10"/>
    <p:sldId id="264" r:id="rId11"/>
    <p:sldId id="285" r:id="rId12"/>
    <p:sldId id="286" r:id="rId13"/>
    <p:sldId id="284" r:id="rId14"/>
    <p:sldId id="258" r:id="rId15"/>
    <p:sldId id="283" r:id="rId16"/>
    <p:sldId id="265" r:id="rId17"/>
    <p:sldId id="293" r:id="rId18"/>
    <p:sldId id="266" r:id="rId19"/>
    <p:sldId id="287" r:id="rId20"/>
    <p:sldId id="267" r:id="rId21"/>
    <p:sldId id="268" r:id="rId22"/>
    <p:sldId id="270" r:id="rId23"/>
    <p:sldId id="289" r:id="rId24"/>
    <p:sldId id="271" r:id="rId25"/>
    <p:sldId id="290" r:id="rId26"/>
    <p:sldId id="294" r:id="rId27"/>
    <p:sldId id="314" r:id="rId28"/>
    <p:sldId id="297" r:id="rId29"/>
    <p:sldId id="298" r:id="rId30"/>
    <p:sldId id="299" r:id="rId31"/>
    <p:sldId id="300" r:id="rId32"/>
    <p:sldId id="301" r:id="rId33"/>
    <p:sldId id="303" r:id="rId34"/>
    <p:sldId id="304" r:id="rId35"/>
    <p:sldId id="305" r:id="rId36"/>
    <p:sldId id="302" r:id="rId37"/>
    <p:sldId id="306" r:id="rId38"/>
    <p:sldId id="307" r:id="rId39"/>
    <p:sldId id="308" r:id="rId40"/>
    <p:sldId id="310" r:id="rId41"/>
    <p:sldId id="309" r:id="rId42"/>
    <p:sldId id="277" r:id="rId43"/>
    <p:sldId id="312" r:id="rId44"/>
    <p:sldId id="278" r:id="rId45"/>
    <p:sldId id="311" r:id="rId46"/>
    <p:sldId id="313"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4660"/>
  </p:normalViewPr>
  <p:slideViewPr>
    <p:cSldViewPr>
      <p:cViewPr varScale="1">
        <p:scale>
          <a:sx n="110" d="100"/>
          <a:sy n="110" d="100"/>
        </p:scale>
        <p:origin x="-16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ED0F316B-DF64-4EEF-BDC8-F34CCE14BC32}" type="datetimeFigureOut">
              <a:rPr lang="ru-RU" smtClean="0"/>
              <a:pPr/>
              <a:t>27.02.2023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E3FD3C48-16F7-481B-8050-F35497D3178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3FD3C48-16F7-481B-8050-F35497D317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3FD3C48-16F7-481B-8050-F35497D3178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3FD3C48-16F7-481B-8050-F35497D3178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3FD3C48-16F7-481B-8050-F35497D3178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3FD3C48-16F7-481B-8050-F35497D3178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3FD3C48-16F7-481B-8050-F35497D3178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3FD3C48-16F7-481B-8050-F35497D3178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D0F316B-DF64-4EEF-BDC8-F34CCE14BC32}" type="datetimeFigureOut">
              <a:rPr lang="ru-RU" smtClean="0"/>
              <a:pPr/>
              <a:t>27.02.2023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3FD3C48-16F7-481B-8050-F35497D3178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ED0F316B-DF64-4EEF-BDC8-F34CCE14BC32}" type="datetimeFigureOut">
              <a:rPr lang="ru-RU" smtClean="0"/>
              <a:pPr/>
              <a:t>27.02.2023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3FD3C48-16F7-481B-8050-F35497D3178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ED0F316B-DF64-4EEF-BDC8-F34CCE14BC32}" type="datetimeFigureOut">
              <a:rPr lang="ru-RU" smtClean="0"/>
              <a:pPr/>
              <a:t>27.02.2023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E3FD3C48-16F7-481B-8050-F35497D3178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0F316B-DF64-4EEF-BDC8-F34CCE14BC32}" type="datetimeFigureOut">
              <a:rPr lang="ru-RU" smtClean="0"/>
              <a:pPr/>
              <a:t>27.02.2023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FD3C48-16F7-481B-8050-F35497D3178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857232"/>
            <a:ext cx="7772400" cy="3714776"/>
          </a:xfrm>
        </p:spPr>
        <p:txBody>
          <a:bodyPr>
            <a:normAutofit fontScale="90000"/>
          </a:bodyPr>
          <a:lstStyle/>
          <a:p>
            <a:r>
              <a:rPr lang="ru-RU" b="1" dirty="0" smtClean="0">
                <a:latin typeface="Times New Roman" pitchFamily="18" charset="0"/>
                <a:cs typeface="Times New Roman" pitchFamily="18" charset="0"/>
              </a:rPr>
              <a:t>РАЗБОР ЗАДАНИЙ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регионального этапа Всероссийской олимпиады школьников по экологии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2022-2023 учебного года</a:t>
            </a:r>
            <a:endParaRPr lang="ru-RU"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500042"/>
            <a:ext cx="8229600" cy="6000792"/>
          </a:xfrm>
        </p:spPr>
        <p:txBody>
          <a:bodyPr>
            <a:noAutofit/>
          </a:bodyPr>
          <a:lstStyle/>
          <a:p>
            <a:pPr indent="719138" algn="just">
              <a:tabLst>
                <a:tab pos="989013" algn="l"/>
              </a:tabLst>
            </a:pPr>
            <a:r>
              <a:rPr lang="ru-RU" sz="2800" dirty="0" smtClean="0">
                <a:solidFill>
                  <a:schemeClr val="tx1"/>
                </a:solidFill>
                <a:effectLst/>
              </a:rPr>
              <a:t>5. Почему при характеристике качества среды приоритетным направлением является именно биологическая оценка, на основе </a:t>
            </a:r>
            <a:r>
              <a:rPr lang="ru-RU" sz="2800" u="sng" dirty="0" err="1" smtClean="0">
                <a:solidFill>
                  <a:schemeClr val="tx1"/>
                </a:solidFill>
                <a:effectLst/>
              </a:rPr>
              <a:t>биотестирования</a:t>
            </a:r>
            <a:r>
              <a:rPr lang="ru-RU" sz="2800" u="sng" dirty="0" smtClean="0">
                <a:solidFill>
                  <a:schemeClr val="tx1"/>
                </a:solidFill>
                <a:effectLst/>
              </a:rPr>
              <a:t> и </a:t>
            </a:r>
            <a:r>
              <a:rPr lang="ru-RU" sz="2800" u="sng" dirty="0" err="1" smtClean="0">
                <a:solidFill>
                  <a:schemeClr val="tx1"/>
                </a:solidFill>
                <a:effectLst/>
              </a:rPr>
              <a:t>биоиндикации</a:t>
            </a:r>
            <a:r>
              <a:rPr lang="ru-RU" sz="2800" dirty="0" smtClean="0">
                <a:solidFill>
                  <a:schemeClr val="tx1"/>
                </a:solidFill>
                <a:effectLst/>
              </a:rPr>
              <a:t>? </a:t>
            </a:r>
            <a:r>
              <a:rPr lang="ru-RU" sz="2800" dirty="0" smtClean="0">
                <a:solidFill>
                  <a:srgbClr val="FF0000"/>
                </a:solidFill>
                <a:effectLst/>
              </a:rPr>
              <a:t>Укажите две основные причины.</a:t>
            </a:r>
            <a:endParaRPr lang="ru-RU" sz="2800" dirty="0">
              <a:solidFill>
                <a:srgbClr val="FF0000"/>
              </a:solidFill>
              <a:effectLst/>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630238" algn="just">
              <a:buNone/>
            </a:pPr>
            <a:r>
              <a:rPr lang="ru-RU" dirty="0" smtClean="0"/>
              <a:t>1.Биологическая оценка обеспечивает получение </a:t>
            </a:r>
            <a:r>
              <a:rPr lang="ru-RU" b="1" u="sng" dirty="0" smtClean="0"/>
              <a:t>интегральной характеристики </a:t>
            </a:r>
            <a:r>
              <a:rPr lang="ru-RU" dirty="0" smtClean="0"/>
              <a:t>последствий самых разных видов воздействия. </a:t>
            </a:r>
          </a:p>
          <a:p>
            <a:pPr marL="0" indent="630238" algn="just">
              <a:buNone/>
            </a:pPr>
            <a:r>
              <a:rPr lang="ru-RU" dirty="0" smtClean="0"/>
              <a:t>2. Биологическая оценка характеризует </a:t>
            </a:r>
            <a:r>
              <a:rPr lang="ru-RU" b="1" u="sng" dirty="0" smtClean="0"/>
              <a:t>благоприятность среды для живых существ</a:t>
            </a:r>
            <a:r>
              <a:rPr lang="ru-RU" dirty="0" smtClean="0"/>
              <a:t>, включая человека. </a:t>
            </a:r>
          </a:p>
          <a:p>
            <a:pPr marL="624078" indent="-514350" algn="just">
              <a:buNone/>
            </a:pPr>
            <a:r>
              <a:rPr lang="ru-RU" dirty="0" smtClean="0"/>
              <a:t> </a:t>
            </a:r>
          </a:p>
          <a:p>
            <a:pPr marL="624078" indent="-514350" algn="just">
              <a:buNone/>
            </a:pPr>
            <a:endParaRPr lang="ru-RU" dirty="0" smtClean="0"/>
          </a:p>
          <a:p>
            <a:pPr marL="624078" indent="-514350" algn="ctr">
              <a:buNone/>
            </a:pPr>
            <a:r>
              <a:rPr lang="ru-RU" dirty="0" smtClean="0"/>
              <a:t> </a:t>
            </a:r>
            <a:r>
              <a:rPr lang="ru-RU" sz="2800" b="1" dirty="0" smtClean="0">
                <a:solidFill>
                  <a:srgbClr val="FF0000"/>
                </a:solidFill>
              </a:rPr>
              <a:t>Максимум – 4 балла</a:t>
            </a:r>
          </a:p>
          <a:p>
            <a:endParaRPr lang="ru-RU" dirty="0"/>
          </a:p>
        </p:txBody>
      </p:sp>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500042"/>
            <a:ext cx="8229600" cy="6000792"/>
          </a:xfrm>
        </p:spPr>
        <p:txBody>
          <a:bodyPr>
            <a:noAutofit/>
          </a:bodyPr>
          <a:lstStyle/>
          <a:p>
            <a:pPr indent="719138" algn="just"/>
            <a:r>
              <a:rPr lang="ru-RU" sz="2800" dirty="0" smtClean="0">
                <a:solidFill>
                  <a:schemeClr val="tx1"/>
                </a:solidFill>
                <a:effectLst/>
              </a:rPr>
              <a:t>6. Какие негативные последствия взаимодействия человека с видами дикой природы изучает </a:t>
            </a:r>
            <a:r>
              <a:rPr lang="ru-RU" sz="2800" u="sng" dirty="0" smtClean="0">
                <a:solidFill>
                  <a:schemeClr val="tx1"/>
                </a:solidFill>
                <a:effectLst/>
              </a:rPr>
              <a:t>экологическая эпидемиология? </a:t>
            </a:r>
            <a:r>
              <a:rPr lang="ru-RU" sz="2800" dirty="0" smtClean="0">
                <a:solidFill>
                  <a:schemeClr val="tx1"/>
                </a:solidFill>
                <a:effectLst/>
              </a:rPr>
              <a:t>Укажите </a:t>
            </a:r>
            <a:r>
              <a:rPr lang="ru-RU" sz="2800" u="sng" dirty="0" smtClean="0">
                <a:solidFill>
                  <a:srgbClr val="FF0000"/>
                </a:solidFill>
                <a:effectLst/>
              </a:rPr>
              <a:t>два основных </a:t>
            </a:r>
            <a:r>
              <a:rPr lang="ru-RU" sz="2800" dirty="0" smtClean="0">
                <a:solidFill>
                  <a:schemeClr val="tx1"/>
                </a:solidFill>
                <a:effectLst/>
              </a:rPr>
              <a:t>направления заинтересованности </a:t>
            </a:r>
            <a:r>
              <a:rPr lang="ru-RU" sz="2800" u="sng" dirty="0" smtClean="0">
                <a:solidFill>
                  <a:schemeClr val="tx1"/>
                </a:solidFill>
                <a:effectLst/>
              </a:rPr>
              <a:t>экологических эпидемиологов </a:t>
            </a:r>
            <a:r>
              <a:rPr lang="ru-RU" sz="2800" dirty="0" smtClean="0">
                <a:solidFill>
                  <a:schemeClr val="tx1"/>
                </a:solidFill>
                <a:effectLst/>
              </a:rPr>
              <a:t>в оценке последствий таяния вечной мерзлоты.</a:t>
            </a:r>
            <a:endParaRPr lang="ru-RU" sz="2800" dirty="0">
              <a:solidFill>
                <a:schemeClr val="tx1"/>
              </a:solidFill>
              <a:effectLst/>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662316"/>
          </a:xfrm>
        </p:spPr>
        <p:txBody>
          <a:bodyPr>
            <a:normAutofit lnSpcReduction="10000"/>
          </a:bodyPr>
          <a:lstStyle/>
          <a:p>
            <a:pPr marL="0" indent="719138" algn="just">
              <a:buNone/>
            </a:pPr>
            <a:r>
              <a:rPr lang="ru-RU" dirty="0" smtClean="0"/>
              <a:t>1. Экологическая эпидемиология изучает </a:t>
            </a:r>
            <a:r>
              <a:rPr lang="ru-RU" b="1" u="sng" dirty="0" smtClean="0"/>
              <a:t>паразитарные и инфекционные заболевания человека</a:t>
            </a:r>
            <a:r>
              <a:rPr lang="ru-RU" dirty="0" smtClean="0"/>
              <a:t>, </a:t>
            </a:r>
            <a:r>
              <a:rPr lang="ru-RU" b="1" u="sng" dirty="0" smtClean="0"/>
              <a:t>связанные с видами дикой природы. </a:t>
            </a:r>
          </a:p>
          <a:p>
            <a:pPr marL="0" indent="719138" algn="just">
              <a:buNone/>
            </a:pPr>
            <a:r>
              <a:rPr lang="ru-RU" dirty="0" smtClean="0"/>
              <a:t>2. Таяние мерзлоты ведет к </a:t>
            </a:r>
            <a:r>
              <a:rPr lang="ru-RU" b="1" u="sng" dirty="0" smtClean="0"/>
              <a:t>высвобождению возбудителей </a:t>
            </a:r>
            <a:r>
              <a:rPr lang="ru-RU" dirty="0" smtClean="0"/>
              <a:t>заболеваний человека и животных. </a:t>
            </a:r>
          </a:p>
          <a:p>
            <a:pPr marL="0" indent="719138" algn="just">
              <a:buNone/>
            </a:pPr>
            <a:r>
              <a:rPr lang="ru-RU" dirty="0" smtClean="0"/>
              <a:t>3. Отступление мерзлоты </a:t>
            </a:r>
            <a:r>
              <a:rPr lang="ru-RU" b="1" u="sng" dirty="0" smtClean="0"/>
              <a:t>ведет к</a:t>
            </a:r>
            <a:r>
              <a:rPr lang="ru-RU" dirty="0" smtClean="0"/>
              <a:t> </a:t>
            </a:r>
            <a:r>
              <a:rPr lang="ru-RU" b="1" u="sng" dirty="0" smtClean="0"/>
              <a:t>инвазиям различных видов</a:t>
            </a:r>
            <a:r>
              <a:rPr lang="ru-RU" dirty="0" smtClean="0"/>
              <a:t>, что также может привести к распространению заболеваний. </a:t>
            </a:r>
            <a:endParaRPr lang="ru-RU" sz="2800" b="1" dirty="0" smtClean="0">
              <a:solidFill>
                <a:srgbClr val="FF0000"/>
              </a:solidFill>
            </a:endParaRPr>
          </a:p>
          <a:p>
            <a:pPr algn="ctr">
              <a:buNone/>
            </a:pPr>
            <a:endParaRPr lang="ru-RU" sz="1300" b="1" dirty="0" smtClean="0">
              <a:solidFill>
                <a:srgbClr val="FF0000"/>
              </a:solidFill>
            </a:endParaRPr>
          </a:p>
          <a:p>
            <a:pPr algn="ctr">
              <a:buNone/>
            </a:pPr>
            <a:r>
              <a:rPr lang="ru-RU" sz="2800" b="1" dirty="0" smtClean="0">
                <a:solidFill>
                  <a:srgbClr val="FF0000"/>
                </a:solidFill>
              </a:rPr>
              <a:t>Максимум – 6 баллов</a:t>
            </a:r>
          </a:p>
          <a:p>
            <a:endParaRPr lang="ru-RU" dirty="0"/>
          </a:p>
        </p:txBody>
      </p:sp>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302359"/>
            <a:ext cx="8429684" cy="954107"/>
          </a:xfrm>
          <a:prstGeom prst="rect">
            <a:avLst/>
          </a:prstGeom>
        </p:spPr>
        <p:txBody>
          <a:bodyPr wrap="square">
            <a:spAutoFit/>
          </a:bodyPr>
          <a:lstStyle/>
          <a:p>
            <a:r>
              <a:rPr lang="ru-RU" sz="2800" dirty="0" smtClean="0"/>
              <a:t> </a:t>
            </a:r>
          </a:p>
          <a:p>
            <a:r>
              <a:rPr lang="ru-RU" sz="2800" dirty="0" smtClean="0"/>
              <a:t> </a:t>
            </a:r>
            <a:endParaRPr lang="ru-RU" sz="2800" dirty="0"/>
          </a:p>
        </p:txBody>
      </p:sp>
      <p:sp>
        <p:nvSpPr>
          <p:cNvPr id="9" name="Заголовок 8"/>
          <p:cNvSpPr>
            <a:spLocks noGrp="1"/>
          </p:cNvSpPr>
          <p:nvPr>
            <p:ph type="title"/>
          </p:nvPr>
        </p:nvSpPr>
        <p:spPr>
          <a:xfrm>
            <a:off x="214282" y="428604"/>
            <a:ext cx="8643998" cy="5726130"/>
          </a:xfrm>
        </p:spPr>
        <p:txBody>
          <a:bodyPr>
            <a:noAutofit/>
          </a:bodyPr>
          <a:lstStyle/>
          <a:p>
            <a:pPr indent="719138" algn="just"/>
            <a:r>
              <a:rPr lang="en-US" sz="2800" dirty="0" smtClean="0">
                <a:solidFill>
                  <a:schemeClr val="tx1"/>
                </a:solidFill>
              </a:rPr>
              <a:t>7</a:t>
            </a:r>
            <a:r>
              <a:rPr lang="ru-RU" sz="2800" dirty="0" smtClean="0">
                <a:solidFill>
                  <a:schemeClr val="tx1"/>
                </a:solidFill>
              </a:rPr>
              <a:t>. Почему гомеостаз – ключевое понятие </a:t>
            </a:r>
            <a:r>
              <a:rPr lang="ru-RU" sz="2800" u="sng" dirty="0" smtClean="0">
                <a:solidFill>
                  <a:schemeClr val="tx1"/>
                </a:solidFill>
              </a:rPr>
              <a:t>экологической физиологии</a:t>
            </a:r>
            <a:r>
              <a:rPr lang="ru-RU" sz="2800" dirty="0" smtClean="0">
                <a:solidFill>
                  <a:schemeClr val="tx1"/>
                </a:solidFill>
              </a:rPr>
              <a:t>? </a:t>
            </a:r>
            <a:br>
              <a:rPr lang="ru-RU" sz="2800" dirty="0" smtClean="0">
                <a:solidFill>
                  <a:schemeClr val="tx1"/>
                </a:solidFill>
              </a:rPr>
            </a:br>
            <a:r>
              <a:rPr lang="ru-RU" sz="2800" dirty="0" smtClean="0">
                <a:solidFill>
                  <a:schemeClr val="tx1"/>
                </a:solidFill>
              </a:rPr>
              <a:t>В чем заключается роль гомеостаза организма для обеспечения устойчивости биосистем разного уровня</a:t>
            </a:r>
            <a:endParaRPr lang="ru-RU" sz="28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28596" y="1785926"/>
            <a:ext cx="8329642" cy="3947936"/>
          </a:xfrm>
        </p:spPr>
        <p:txBody>
          <a:bodyPr>
            <a:normAutofit/>
          </a:bodyPr>
          <a:lstStyle/>
          <a:p>
            <a:pPr marL="0" indent="809625" algn="just">
              <a:buNone/>
            </a:pPr>
            <a:r>
              <a:rPr lang="ru-RU" sz="2400" dirty="0" smtClean="0"/>
              <a:t>1. Гомеостаз обеспечивает </a:t>
            </a:r>
            <a:r>
              <a:rPr lang="ru-RU" sz="2400" b="1" u="sng" dirty="0" smtClean="0"/>
              <a:t>устойчивость организма при различных воздействиях среды</a:t>
            </a:r>
            <a:r>
              <a:rPr lang="ru-RU" sz="2400" dirty="0" smtClean="0"/>
              <a:t>. </a:t>
            </a:r>
          </a:p>
          <a:p>
            <a:pPr marL="0" indent="809625" algn="just">
              <a:buNone/>
            </a:pPr>
            <a:r>
              <a:rPr lang="ru-RU" sz="2400" dirty="0" smtClean="0"/>
              <a:t>2. Устойчивость биосистем разного уровня, в значительной степени, </a:t>
            </a:r>
            <a:r>
              <a:rPr lang="ru-RU" sz="2400" b="1" u="sng" dirty="0" smtClean="0"/>
              <a:t>определяется гомеостазом организмов, как составных элементов популяций разных видов</a:t>
            </a:r>
            <a:r>
              <a:rPr lang="ru-RU" sz="2400" dirty="0" smtClean="0"/>
              <a:t>. </a:t>
            </a:r>
          </a:p>
          <a:p>
            <a:pPr marL="624078" indent="-514350" algn="just">
              <a:buNone/>
            </a:pPr>
            <a:r>
              <a:rPr lang="ru-RU" sz="2400" dirty="0" smtClean="0"/>
              <a:t> </a:t>
            </a:r>
          </a:p>
          <a:p>
            <a:pPr marL="624078" indent="-514350" algn="just">
              <a:buNone/>
            </a:pPr>
            <a:r>
              <a:rPr lang="ru-RU" sz="2400" dirty="0" smtClean="0"/>
              <a:t> </a:t>
            </a:r>
            <a:endParaRPr lang="ru-RU" sz="2400" b="1" dirty="0" smtClean="0">
              <a:solidFill>
                <a:srgbClr val="FF0000"/>
              </a:solidFill>
            </a:endParaRPr>
          </a:p>
          <a:p>
            <a:pPr algn="ctr">
              <a:buNone/>
            </a:pPr>
            <a:r>
              <a:rPr lang="ru-RU" sz="2400" b="1" dirty="0" smtClean="0">
                <a:solidFill>
                  <a:srgbClr val="FF0000"/>
                </a:solidFill>
              </a:rPr>
              <a:t>Максимум – 4 балла</a:t>
            </a: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71414"/>
            <a:ext cx="8229600" cy="6215106"/>
          </a:xfrm>
        </p:spPr>
        <p:txBody>
          <a:bodyPr>
            <a:normAutofit/>
          </a:bodyPr>
          <a:lstStyle/>
          <a:p>
            <a:pPr indent="719138" algn="just">
              <a:tabLst>
                <a:tab pos="989013" algn="l"/>
              </a:tabLst>
            </a:pPr>
            <a:r>
              <a:rPr lang="ru-RU" sz="3400" dirty="0" smtClean="0">
                <a:solidFill>
                  <a:schemeClr val="tx1"/>
                </a:solidFill>
              </a:rPr>
              <a:t>8. За счет чего обеспечивается выживаемость и приспособляемость к различным условиям среды у короткоживущих микроорганизмов? За счет чего это обеспечивается у долгоживущих высоко организованных живых существ? За счет чего у человека?  </a:t>
            </a:r>
            <a:endParaRPr lang="ru-RU" sz="3400" dirty="0">
              <a:solidFill>
                <a:schemeClr val="tx1"/>
              </a:solidFill>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28596" y="1785926"/>
            <a:ext cx="8329642" cy="3947936"/>
          </a:xfrm>
        </p:spPr>
        <p:txBody>
          <a:bodyPr>
            <a:normAutofit fontScale="92500"/>
          </a:bodyPr>
          <a:lstStyle/>
          <a:p>
            <a:pPr marL="0" indent="719138" algn="just">
              <a:buNone/>
            </a:pPr>
            <a:r>
              <a:rPr lang="ru-RU" sz="2400" dirty="0" smtClean="0"/>
              <a:t> 1. У микроорганизмов приспособление к среде обеспечивается за счет </a:t>
            </a:r>
            <a:r>
              <a:rPr lang="ru-RU" sz="2400" b="1" u="sng" dirty="0" smtClean="0"/>
              <a:t>высокого темпа размножения </a:t>
            </a:r>
            <a:r>
              <a:rPr lang="ru-RU" sz="2400" dirty="0" smtClean="0"/>
              <a:t>и отбора. </a:t>
            </a:r>
          </a:p>
          <a:p>
            <a:pPr marL="0" indent="719138" algn="just">
              <a:buNone/>
            </a:pPr>
            <a:r>
              <a:rPr lang="ru-RU" sz="2400" dirty="0" smtClean="0"/>
              <a:t>2. У высоко организованных живых существ возможность существования в разных условиях обеспечивается </a:t>
            </a:r>
            <a:r>
              <a:rPr lang="ru-RU" sz="2400" b="1" u="sng" dirty="0" smtClean="0"/>
              <a:t>за счет гомеостатических механизмов</a:t>
            </a:r>
            <a:r>
              <a:rPr lang="ru-RU" sz="2400" dirty="0" smtClean="0"/>
              <a:t>. </a:t>
            </a:r>
          </a:p>
          <a:p>
            <a:pPr marL="0" indent="719138" algn="just">
              <a:buNone/>
            </a:pPr>
            <a:r>
              <a:rPr lang="ru-RU" sz="2400" dirty="0" smtClean="0"/>
              <a:t>3. Человек может существовать в различных условиях, благодаря </a:t>
            </a:r>
            <a:r>
              <a:rPr lang="ru-RU" sz="2400" b="1" u="sng" dirty="0" smtClean="0"/>
              <a:t>разуму и техническим средствам</a:t>
            </a:r>
            <a:r>
              <a:rPr lang="ru-RU" sz="2400" dirty="0" smtClean="0"/>
              <a:t>. </a:t>
            </a:r>
          </a:p>
          <a:p>
            <a:pPr marL="624078" indent="-514350" algn="just">
              <a:buNone/>
            </a:pPr>
            <a:r>
              <a:rPr lang="ru-RU" sz="2400" dirty="0" smtClean="0"/>
              <a:t> </a:t>
            </a:r>
            <a:endParaRPr lang="ru-RU" sz="2400" b="1" dirty="0" smtClean="0">
              <a:solidFill>
                <a:srgbClr val="FF0000"/>
              </a:solidFill>
            </a:endParaRPr>
          </a:p>
          <a:p>
            <a:pPr algn="ctr">
              <a:buNone/>
            </a:pPr>
            <a:r>
              <a:rPr lang="ru-RU" sz="2400" b="1" dirty="0" smtClean="0">
                <a:solidFill>
                  <a:srgbClr val="FF0000"/>
                </a:solidFill>
              </a:rPr>
              <a:t>Максимум – 6 баллов</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428604"/>
            <a:ext cx="8229600" cy="4929222"/>
          </a:xfrm>
        </p:spPr>
        <p:txBody>
          <a:bodyPr>
            <a:noAutofit/>
          </a:bodyPr>
          <a:lstStyle/>
          <a:p>
            <a:pPr indent="719138" algn="just">
              <a:tabLst>
                <a:tab pos="989013" algn="l"/>
              </a:tabLst>
            </a:pPr>
            <a:r>
              <a:rPr lang="ru-RU" sz="2600" dirty="0" smtClean="0">
                <a:solidFill>
                  <a:schemeClr val="tx1"/>
                </a:solidFill>
              </a:rPr>
              <a:t>9. Почему различия между близкими формами со сходными экологическими нишами значительно выше в зонах совместного обитания? Почему эти различия могут быть минимальны при их раздельном существовании? </a:t>
            </a:r>
            <a:endParaRPr lang="ru-RU" sz="2600" dirty="0">
              <a:solidFill>
                <a:srgbClr val="FF0000"/>
              </a:solidFill>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5" name="Прямоугольник 4"/>
          <p:cNvSpPr/>
          <p:nvPr/>
        </p:nvSpPr>
        <p:spPr>
          <a:xfrm>
            <a:off x="428596" y="3214686"/>
            <a:ext cx="8501122" cy="800219"/>
          </a:xfrm>
          <a:prstGeom prst="rect">
            <a:avLst/>
          </a:prstGeom>
        </p:spPr>
        <p:txBody>
          <a:bodyPr wrap="square">
            <a:spAutoFit/>
          </a:bodyPr>
          <a:lstStyle/>
          <a:p>
            <a:pPr algn="just"/>
            <a:r>
              <a:rPr lang="ru-RU" sz="2800" dirty="0" smtClean="0"/>
              <a:t>. </a:t>
            </a:r>
          </a:p>
          <a:p>
            <a:r>
              <a:rPr lang="ru-RU" dirty="0" smtClean="0"/>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0" indent="719138" algn="just">
              <a:buNone/>
            </a:pPr>
            <a:r>
              <a:rPr lang="ru-RU" sz="2800" dirty="0" smtClean="0"/>
              <a:t>1. При совместном существовании для ухода от конкуренции необходимо </a:t>
            </a:r>
            <a:r>
              <a:rPr lang="ru-RU" sz="2800" b="1" u="sng" dirty="0" smtClean="0"/>
              <a:t>усиление различий (дивергенция). </a:t>
            </a:r>
          </a:p>
          <a:p>
            <a:pPr marL="0" indent="719138" algn="just">
              <a:buNone/>
            </a:pPr>
            <a:r>
              <a:rPr lang="ru-RU" sz="2800" dirty="0" smtClean="0"/>
              <a:t>2. При раздельном существовании ничто не мешает формам с близкими экологическими нишами </a:t>
            </a:r>
            <a:r>
              <a:rPr lang="ru-RU" sz="2800" b="1" u="sng" dirty="0" smtClean="0"/>
              <a:t>адаптироваться сходным образом (конвергенция)</a:t>
            </a:r>
            <a:r>
              <a:rPr lang="ru-RU" sz="2800" dirty="0" smtClean="0"/>
              <a:t>. </a:t>
            </a:r>
          </a:p>
          <a:p>
            <a:pPr marL="624078" indent="-514350" algn="just">
              <a:buNone/>
            </a:pPr>
            <a:r>
              <a:rPr lang="ru-RU" sz="2800" dirty="0" smtClean="0"/>
              <a:t> </a:t>
            </a:r>
            <a:endParaRPr lang="ru-RU" sz="2000" dirty="0" smtClean="0"/>
          </a:p>
          <a:p>
            <a:pPr marL="624078" indent="-514350" algn="just">
              <a:buNone/>
            </a:pPr>
            <a:r>
              <a:rPr lang="ru-RU" sz="2000" dirty="0" smtClean="0"/>
              <a:t> .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500042"/>
            <a:ext cx="8229600" cy="5643602"/>
          </a:xfrm>
        </p:spPr>
        <p:txBody>
          <a:bodyPr>
            <a:noAutofit/>
          </a:bodyPr>
          <a:lstStyle/>
          <a:p>
            <a:pPr indent="719138" algn="just"/>
            <a:r>
              <a:rPr lang="ru-RU" sz="2800" dirty="0" smtClean="0">
                <a:solidFill>
                  <a:schemeClr val="tx1"/>
                </a:solidFill>
                <a:effectLst/>
              </a:rPr>
              <a:t>1.Среди определений экологии есть и такое – это наука о механизмах обеспечения </a:t>
            </a:r>
            <a:r>
              <a:rPr lang="ru-RU" sz="2800" u="sng" dirty="0" smtClean="0">
                <a:solidFill>
                  <a:schemeClr val="tx1"/>
                </a:solidFill>
                <a:effectLst/>
              </a:rPr>
              <a:t>устойчивости биологических систем</a:t>
            </a:r>
            <a:r>
              <a:rPr lang="ru-RU" sz="2800" dirty="0" smtClean="0">
                <a:solidFill>
                  <a:schemeClr val="tx1"/>
                </a:solidFill>
                <a:effectLst/>
              </a:rPr>
              <a:t>. </a:t>
            </a:r>
            <a:br>
              <a:rPr lang="ru-RU" sz="2800" dirty="0" smtClean="0">
                <a:solidFill>
                  <a:schemeClr val="tx1"/>
                </a:solidFill>
                <a:effectLst/>
              </a:rPr>
            </a:br>
            <a:r>
              <a:rPr lang="ru-RU" sz="2800" dirty="0" smtClean="0">
                <a:solidFill>
                  <a:schemeClr val="tx1"/>
                </a:solidFill>
                <a:effectLst/>
              </a:rPr>
              <a:t>Что это означает? </a:t>
            </a:r>
            <a:br>
              <a:rPr lang="ru-RU" sz="2800" dirty="0" smtClean="0">
                <a:solidFill>
                  <a:schemeClr val="tx1"/>
                </a:solidFill>
                <a:effectLst/>
              </a:rPr>
            </a:br>
            <a:r>
              <a:rPr lang="ru-RU" sz="2800" dirty="0" smtClean="0">
                <a:solidFill>
                  <a:schemeClr val="tx1"/>
                </a:solidFill>
                <a:effectLst/>
              </a:rPr>
              <a:t>Как можно представить обеспечение устойчивости </a:t>
            </a:r>
            <a:r>
              <a:rPr lang="ru-RU" sz="2800" u="sng" dirty="0" smtClean="0">
                <a:solidFill>
                  <a:schemeClr val="tx1"/>
                </a:solidFill>
                <a:effectLst/>
              </a:rPr>
              <a:t>при изменении условий среды? </a:t>
            </a:r>
            <a:endParaRPr lang="ru-RU" sz="2800" u="sng" dirty="0">
              <a:solidFill>
                <a:schemeClr val="tx1"/>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571480"/>
            <a:ext cx="8229600" cy="1285884"/>
          </a:xfrm>
        </p:spPr>
        <p:txBody>
          <a:bodyPr>
            <a:noAutofit/>
          </a:bodyPr>
          <a:lstStyle/>
          <a:p>
            <a:pPr indent="719138" algn="just">
              <a:tabLst>
                <a:tab pos="989013" algn="l"/>
              </a:tabLst>
            </a:pPr>
            <a:r>
              <a:rPr lang="ru-RU" sz="2600" dirty="0" smtClean="0">
                <a:solidFill>
                  <a:schemeClr val="tx1"/>
                </a:solidFill>
              </a:rPr>
              <a:t>10. Каковы основные причины мозаичности ареала? </a:t>
            </a:r>
            <a:endParaRPr lang="ru-RU" sz="2600" dirty="0">
              <a:solidFill>
                <a:schemeClr val="tx1"/>
              </a:solidFill>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7" name="Прямоугольник 6"/>
          <p:cNvSpPr/>
          <p:nvPr/>
        </p:nvSpPr>
        <p:spPr>
          <a:xfrm>
            <a:off x="285720" y="2714620"/>
            <a:ext cx="8572560" cy="646331"/>
          </a:xfrm>
          <a:prstGeom prst="rect">
            <a:avLst/>
          </a:prstGeom>
        </p:spPr>
        <p:txBody>
          <a:bodyPr wrap="square">
            <a:spAutoFit/>
          </a:bodyPr>
          <a:lstStyle/>
          <a:p>
            <a:r>
              <a:rPr lang="ru-RU" dirty="0" smtClean="0"/>
              <a:t> </a:t>
            </a:r>
          </a:p>
          <a:p>
            <a:r>
              <a:rPr lang="ru-RU" dirty="0" smtClean="0"/>
              <a:t> </a:t>
            </a:r>
            <a:endParaRPr lang="ru-RU" dirty="0"/>
          </a:p>
        </p:txBody>
      </p:sp>
      <p:sp>
        <p:nvSpPr>
          <p:cNvPr id="5" name="Прямоугольник 4"/>
          <p:cNvSpPr/>
          <p:nvPr/>
        </p:nvSpPr>
        <p:spPr>
          <a:xfrm>
            <a:off x="357158" y="2413338"/>
            <a:ext cx="8358246" cy="3693319"/>
          </a:xfrm>
          <a:prstGeom prst="rect">
            <a:avLst/>
          </a:prstGeom>
        </p:spPr>
        <p:txBody>
          <a:bodyPr wrap="square">
            <a:spAutoFit/>
          </a:bodyPr>
          <a:lstStyle/>
          <a:p>
            <a:pPr indent="809625" algn="just"/>
            <a:r>
              <a:rPr lang="ru-RU" sz="2600" dirty="0" smtClean="0"/>
              <a:t>1. Мозаичность ареала определяется </a:t>
            </a:r>
            <a:r>
              <a:rPr lang="ru-RU" sz="2600" b="1" u="sng" dirty="0" smtClean="0"/>
              <a:t>мозаикой территорий с подходящими для данного вида условиями</a:t>
            </a:r>
            <a:r>
              <a:rPr lang="ru-RU" sz="2600" dirty="0" smtClean="0"/>
              <a:t>. </a:t>
            </a:r>
          </a:p>
          <a:p>
            <a:pPr indent="809625" algn="just"/>
            <a:r>
              <a:rPr lang="ru-RU" sz="2600" dirty="0" smtClean="0"/>
              <a:t>2. Фрагментация ареала может возникать за счет </a:t>
            </a:r>
            <a:r>
              <a:rPr lang="ru-RU" sz="2600" b="1" u="sng" dirty="0" smtClean="0"/>
              <a:t>непреодолимых физических преград</a:t>
            </a:r>
            <a:r>
              <a:rPr lang="ru-RU" sz="2600" dirty="0" smtClean="0"/>
              <a:t>. </a:t>
            </a:r>
          </a:p>
          <a:p>
            <a:pPr indent="809625" algn="just"/>
            <a:endParaRPr lang="ru-RU" sz="2600" dirty="0" smtClean="0"/>
          </a:p>
          <a:p>
            <a:pPr indent="809625" algn="just"/>
            <a:endParaRPr lang="ru-RU" sz="2600" dirty="0" smtClean="0"/>
          </a:p>
          <a:p>
            <a:pPr indent="809625" algn="ctr"/>
            <a:r>
              <a:rPr lang="ru-RU" sz="2600" b="1" dirty="0" smtClean="0">
                <a:solidFill>
                  <a:srgbClr val="FF0000"/>
                </a:solidFill>
              </a:rPr>
              <a:t>Максимум – 4 балла</a:t>
            </a:r>
          </a:p>
          <a:p>
            <a:pPr algn="ctr"/>
            <a:r>
              <a:rPr lang="ru-RU" sz="2600" b="1" dirty="0" smtClean="0">
                <a:solidFill>
                  <a:srgbClr val="FF0000"/>
                </a:solidFill>
              </a:rPr>
              <a:t> </a:t>
            </a:r>
            <a:endParaRPr lang="ru-RU" sz="2600"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85728"/>
            <a:ext cx="8229600" cy="2071702"/>
          </a:xfrm>
        </p:spPr>
        <p:txBody>
          <a:bodyPr>
            <a:noAutofit/>
          </a:bodyPr>
          <a:lstStyle/>
          <a:p>
            <a:pPr indent="719138" algn="just">
              <a:tabLst>
                <a:tab pos="989013" algn="l"/>
              </a:tabLst>
            </a:pPr>
            <a:r>
              <a:rPr lang="ru-RU" sz="2400" dirty="0" smtClean="0">
                <a:solidFill>
                  <a:schemeClr val="tx1"/>
                </a:solidFill>
                <a:effectLst/>
              </a:rPr>
              <a:t>11. Для </a:t>
            </a:r>
            <a:r>
              <a:rPr lang="ru-RU" sz="2400" u="sng" dirty="0" smtClean="0">
                <a:solidFill>
                  <a:schemeClr val="tx1"/>
                </a:solidFill>
                <a:effectLst/>
              </a:rPr>
              <a:t>широко распространенного вида </a:t>
            </a:r>
            <a:r>
              <a:rPr lang="ru-RU" sz="2400" dirty="0" smtClean="0">
                <a:solidFill>
                  <a:schemeClr val="tx1"/>
                </a:solidFill>
                <a:effectLst/>
              </a:rPr>
              <a:t>обычно отмечается ухудшение состояния популяций на периферии ареала. Каково может быть состояние популяций такого вида </a:t>
            </a:r>
            <a:r>
              <a:rPr lang="ru-RU" sz="2400" u="sng" dirty="0" smtClean="0">
                <a:solidFill>
                  <a:schemeClr val="tx1"/>
                </a:solidFill>
                <a:effectLst/>
              </a:rPr>
              <a:t>на юге ареала при подъеме в горы?</a:t>
            </a:r>
            <a:endParaRPr lang="ru-RU" sz="2400" u="sng" dirty="0">
              <a:solidFill>
                <a:schemeClr val="tx1"/>
              </a:solidFill>
              <a:effectLst/>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5" name="Прямоугольник 4"/>
          <p:cNvSpPr/>
          <p:nvPr/>
        </p:nvSpPr>
        <p:spPr>
          <a:xfrm>
            <a:off x="571472" y="2857496"/>
            <a:ext cx="8286808" cy="3570208"/>
          </a:xfrm>
          <a:prstGeom prst="rect">
            <a:avLst/>
          </a:prstGeom>
        </p:spPr>
        <p:txBody>
          <a:bodyPr wrap="square">
            <a:spAutoFit/>
          </a:bodyPr>
          <a:lstStyle/>
          <a:p>
            <a:pPr indent="719138" algn="just"/>
            <a:r>
              <a:rPr lang="ru-RU" sz="2600" dirty="0" smtClean="0"/>
              <a:t>При повышении высоты до определенного уровня </a:t>
            </a:r>
            <a:r>
              <a:rPr lang="ru-RU" sz="2600" b="1" u="sng" dirty="0" smtClean="0"/>
              <a:t>возможно улучшение состояния популяций,</a:t>
            </a:r>
            <a:r>
              <a:rPr lang="ru-RU" sz="2600" dirty="0" smtClean="0"/>
              <a:t> вследствие сходного тренда изменения условий среды при продвижении на север и при подъеме в горы. </a:t>
            </a:r>
          </a:p>
          <a:p>
            <a:pPr algn="just"/>
            <a:endParaRPr lang="ru-RU" sz="2600" dirty="0" smtClean="0"/>
          </a:p>
          <a:p>
            <a:pPr algn="just"/>
            <a:endParaRPr lang="ru-RU" sz="2600" dirty="0" smtClean="0"/>
          </a:p>
          <a:p>
            <a:pPr algn="ctr"/>
            <a:r>
              <a:rPr lang="ru-RU" sz="2600" b="1" dirty="0" smtClean="0">
                <a:solidFill>
                  <a:srgbClr val="FF0000"/>
                </a:solidFill>
              </a:rPr>
              <a:t>Максимум – 2 балла</a:t>
            </a:r>
          </a:p>
          <a:p>
            <a:r>
              <a:rPr lang="ru-RU" dirty="0" smtClean="0"/>
              <a:t>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214290"/>
            <a:ext cx="8372476" cy="6072230"/>
          </a:xfrm>
        </p:spPr>
        <p:txBody>
          <a:bodyPr>
            <a:noAutofit/>
          </a:bodyPr>
          <a:lstStyle/>
          <a:p>
            <a:pPr indent="719138" algn="just">
              <a:tabLst>
                <a:tab pos="989013" algn="l"/>
              </a:tabLst>
            </a:pPr>
            <a:r>
              <a:rPr lang="ru-RU" sz="2800" dirty="0" smtClean="0">
                <a:solidFill>
                  <a:schemeClr val="tx1"/>
                </a:solidFill>
                <a:effectLst/>
              </a:rPr>
              <a:t>12. Изменение климата – приоритетная экологическая проблема, на решении которой сосредоточены усилия мирового сообщества. Как эти усилия могут сказаться на решении проблемы сохранения </a:t>
            </a:r>
            <a:r>
              <a:rPr lang="ru-RU" sz="2800" dirty="0" err="1" smtClean="0">
                <a:solidFill>
                  <a:schemeClr val="tx1"/>
                </a:solidFill>
                <a:effectLst/>
              </a:rPr>
              <a:t>биоразнообразия</a:t>
            </a:r>
            <a:r>
              <a:rPr lang="ru-RU" sz="2800" dirty="0" smtClean="0">
                <a:solidFill>
                  <a:schemeClr val="tx1"/>
                </a:solidFill>
                <a:effectLst/>
              </a:rPr>
              <a:t>? Как эти усилия могут сказаться на решении проблемы сохранения природных ресурсов? </a:t>
            </a:r>
            <a:endParaRPr lang="ru-RU" sz="2800" dirty="0">
              <a:solidFill>
                <a:schemeClr val="tx1"/>
              </a:solidFill>
              <a:effectLst/>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lnSpcReduction="10000"/>
          </a:bodyPr>
          <a:lstStyle/>
          <a:p>
            <a:pPr marL="90488" indent="19050" algn="just">
              <a:buNone/>
            </a:pPr>
            <a:r>
              <a:rPr lang="ru-RU" sz="2800" dirty="0" smtClean="0"/>
              <a:t>	</a:t>
            </a:r>
          </a:p>
          <a:p>
            <a:pPr marL="0" indent="719138" algn="just">
              <a:buNone/>
            </a:pPr>
            <a:r>
              <a:rPr lang="ru-RU" sz="2800" dirty="0" smtClean="0"/>
              <a:t>1. Обеспечение климатической стабильности способствует сохранению изначального природного </a:t>
            </a:r>
            <a:r>
              <a:rPr lang="ru-RU" sz="2800" dirty="0" err="1" smtClean="0"/>
              <a:t>биоразнообразия</a:t>
            </a:r>
            <a:r>
              <a:rPr lang="ru-RU" sz="2800" dirty="0" smtClean="0"/>
              <a:t>. </a:t>
            </a:r>
          </a:p>
          <a:p>
            <a:pPr marL="0" indent="719138" algn="just">
              <a:buNone/>
            </a:pPr>
            <a:r>
              <a:rPr lang="ru-RU" sz="2800" dirty="0" smtClean="0"/>
              <a:t>2. Меры по сокращению влияния человека на климат предусматривают сокращение использования ископаемого топлива и трансформации экосистем. </a:t>
            </a:r>
          </a:p>
          <a:p>
            <a:pPr marL="90488" indent="19050" algn="just">
              <a:buNone/>
            </a:pPr>
            <a:r>
              <a:rPr lang="ru-RU" sz="2800" dirty="0" smtClean="0"/>
              <a:t> </a:t>
            </a:r>
          </a:p>
          <a:p>
            <a:pPr marL="624078" indent="-514350" algn="just">
              <a:buNone/>
            </a:pPr>
            <a:r>
              <a:rPr lang="ru-RU" sz="2800" dirty="0" smtClean="0"/>
              <a:t>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1071546"/>
            <a:ext cx="8286808" cy="3786214"/>
          </a:xfrm>
        </p:spPr>
        <p:txBody>
          <a:bodyPr>
            <a:noAutofit/>
          </a:bodyPr>
          <a:lstStyle/>
          <a:p>
            <a:pPr indent="809625" algn="just">
              <a:tabLst>
                <a:tab pos="989013" algn="l"/>
              </a:tabLst>
            </a:pPr>
            <a:r>
              <a:rPr lang="ru-RU" sz="2400" dirty="0" smtClean="0">
                <a:solidFill>
                  <a:schemeClr val="tx1"/>
                </a:solidFill>
              </a:rPr>
              <a:t>13. Глобальное потепление все больше заботит человечество. Известно, что при увеличении температуры возрастает испарение. Как соотносятся эти процессы? Как испарение воды влияет на климат? </a:t>
            </a:r>
            <a:endParaRPr lang="ru-RU" sz="2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90488" indent="19050" algn="just">
              <a:buNone/>
            </a:pPr>
            <a:r>
              <a:rPr lang="ru-RU" sz="2800" dirty="0" smtClean="0"/>
              <a:t>	.  </a:t>
            </a:r>
          </a:p>
          <a:p>
            <a:pPr marL="0" indent="719138" algn="just">
              <a:buNone/>
            </a:pPr>
            <a:r>
              <a:rPr lang="ru-RU" sz="2800" dirty="0" smtClean="0"/>
              <a:t>1. В биосфере обычно поддерживается </a:t>
            </a:r>
            <a:r>
              <a:rPr lang="ru-RU" sz="2800" b="1" u="sng" dirty="0" smtClean="0">
                <a:solidFill>
                  <a:srgbClr val="FF0000"/>
                </a:solidFill>
              </a:rPr>
              <a:t>баланс</a:t>
            </a:r>
            <a:r>
              <a:rPr lang="ru-RU" sz="2800" b="1" u="sng" dirty="0" smtClean="0"/>
              <a:t> изменения температуры и темпа испарения воды</a:t>
            </a:r>
            <a:r>
              <a:rPr lang="ru-RU" sz="2800" dirty="0" smtClean="0"/>
              <a:t>. </a:t>
            </a:r>
          </a:p>
          <a:p>
            <a:pPr marL="0" indent="719138" algn="just">
              <a:buNone/>
            </a:pPr>
            <a:r>
              <a:rPr lang="ru-RU" sz="2800" dirty="0" smtClean="0"/>
              <a:t>2. Процесс испарения воды и выпадения осадков связан </a:t>
            </a:r>
            <a:r>
              <a:rPr lang="ru-RU" sz="2800" b="1" u="sng" dirty="0" smtClean="0"/>
              <a:t>с охлаждением</a:t>
            </a:r>
            <a:r>
              <a:rPr lang="ru-RU" sz="2800" dirty="0" smtClean="0"/>
              <a:t>. В то же время </a:t>
            </a:r>
            <a:r>
              <a:rPr lang="ru-RU" sz="2800" b="1" u="sng" dirty="0" smtClean="0"/>
              <a:t>пары воды обеспечивают парниковый эффект</a:t>
            </a:r>
            <a:r>
              <a:rPr lang="ru-RU" sz="2800" dirty="0" smtClean="0"/>
              <a:t>. </a:t>
            </a:r>
          </a:p>
          <a:p>
            <a:pPr marL="624078" indent="-514350" algn="just">
              <a:buNone/>
            </a:pPr>
            <a:r>
              <a:rPr lang="ru-RU" sz="2800" dirty="0" smtClean="0"/>
              <a:t>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1071546"/>
            <a:ext cx="8286808" cy="3786214"/>
          </a:xfrm>
        </p:spPr>
        <p:txBody>
          <a:bodyPr>
            <a:noAutofit/>
          </a:bodyPr>
          <a:lstStyle/>
          <a:p>
            <a:pPr indent="719138" algn="ctr">
              <a:tabLst>
                <a:tab pos="989013" algn="l"/>
              </a:tabLst>
            </a:pPr>
            <a:r>
              <a:rPr lang="ru-RU" sz="2400" dirty="0" smtClean="0">
                <a:solidFill>
                  <a:schemeClr val="tx1"/>
                </a:solidFill>
              </a:rPr>
              <a:t>14. В чем состоят экологические риски (вопрос 1) и новые возможности для решения экологических проблем (вопрос 2), которые появляются у социума, в сравнении с другими биологическими системами?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u="sng" dirty="0" smtClean="0">
                <a:solidFill>
                  <a:srgbClr val="0070C0"/>
                </a:solidFill>
              </a:rPr>
              <a:t>Вопрос для учеников 10 и 11 классов</a:t>
            </a:r>
            <a:endParaRPr lang="ru-RU" sz="2400" u="sng"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0" indent="719138" algn="just">
              <a:buNone/>
            </a:pPr>
            <a:r>
              <a:rPr lang="ru-RU" sz="2800" dirty="0" smtClean="0"/>
              <a:t>1. Все </a:t>
            </a:r>
            <a:r>
              <a:rPr lang="ru-RU" sz="2800" u="sng" dirty="0" smtClean="0"/>
              <a:t>возрастающие технические возможности человека по трансформации среды</a:t>
            </a:r>
            <a:r>
              <a:rPr lang="ru-RU" sz="2800" dirty="0" smtClean="0"/>
              <a:t> могут оказаться </a:t>
            </a:r>
            <a:r>
              <a:rPr lang="ru-RU" sz="2800" u="sng" dirty="0" smtClean="0"/>
              <a:t>губительными для экосистем и человека</a:t>
            </a:r>
            <a:r>
              <a:rPr lang="ru-RU" sz="2800" dirty="0" smtClean="0"/>
              <a:t>. </a:t>
            </a:r>
          </a:p>
          <a:p>
            <a:pPr marL="0" indent="719138" algn="just">
              <a:buNone/>
            </a:pPr>
            <a:r>
              <a:rPr lang="ru-RU" sz="2800" dirty="0" smtClean="0"/>
              <a:t>2. </a:t>
            </a:r>
            <a:r>
              <a:rPr lang="ru-RU" sz="2800" u="sng" dirty="0" smtClean="0"/>
              <a:t>Осознанные целенаправленные действия</a:t>
            </a:r>
            <a:r>
              <a:rPr lang="ru-RU" sz="2800" dirty="0" smtClean="0"/>
              <a:t> по мобилизации технических средств </a:t>
            </a:r>
            <a:r>
              <a:rPr lang="ru-RU" sz="2800" u="sng" dirty="0" smtClean="0"/>
              <a:t>могут обеспечить решение экологических проблем </a:t>
            </a:r>
            <a:r>
              <a:rPr lang="ru-RU" sz="2800" dirty="0" smtClean="0"/>
              <a:t>и открыть </a:t>
            </a:r>
            <a:r>
              <a:rPr lang="ru-RU" sz="2800" u="sng" dirty="0" smtClean="0"/>
              <a:t>новые возможности для развития</a:t>
            </a:r>
            <a:r>
              <a:rPr lang="ru-RU" sz="2800" dirty="0" smtClean="0"/>
              <a:t>.   </a:t>
            </a:r>
          </a:p>
          <a:p>
            <a:pPr marL="624078" indent="-514350" algn="just">
              <a:buNone/>
            </a:pPr>
            <a:r>
              <a:rPr lang="ru-RU" sz="2000" dirty="0" smtClean="0"/>
              <a:t>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1071546"/>
            <a:ext cx="8286808" cy="4500594"/>
          </a:xfrm>
        </p:spPr>
        <p:txBody>
          <a:bodyPr>
            <a:noAutofit/>
          </a:bodyPr>
          <a:lstStyle/>
          <a:p>
            <a:pPr indent="719138" algn="just">
              <a:tabLst>
                <a:tab pos="989013" algn="l"/>
              </a:tabLst>
            </a:pPr>
            <a:r>
              <a:rPr lang="ru-RU" sz="2400" dirty="0" smtClean="0">
                <a:solidFill>
                  <a:schemeClr val="tx1"/>
                </a:solidFill>
              </a:rPr>
              <a:t>15. Сегодня все больше говорят о важности развития циклической экономики (</a:t>
            </a:r>
            <a:r>
              <a:rPr lang="ru-RU" sz="2400" dirty="0" err="1" smtClean="0">
                <a:solidFill>
                  <a:schemeClr val="tx1"/>
                </a:solidFill>
              </a:rPr>
              <a:t>экономики</a:t>
            </a:r>
            <a:r>
              <a:rPr lang="ru-RU" sz="2400" dirty="0" smtClean="0">
                <a:solidFill>
                  <a:schemeClr val="tx1"/>
                </a:solidFill>
              </a:rPr>
              <a:t> замкнутого цикла). </a:t>
            </a:r>
            <a:br>
              <a:rPr lang="ru-RU" sz="2400" dirty="0" smtClean="0">
                <a:solidFill>
                  <a:schemeClr val="tx1"/>
                </a:solidFill>
              </a:rPr>
            </a:br>
            <a:r>
              <a:rPr lang="ru-RU" sz="2400" dirty="0" smtClean="0">
                <a:solidFill>
                  <a:schemeClr val="tx1"/>
                </a:solidFill>
              </a:rPr>
              <a:t>Как ее развитие может способствовать решению </a:t>
            </a:r>
            <a:r>
              <a:rPr lang="ru-RU" sz="2400" u="sng" dirty="0" smtClean="0">
                <a:solidFill>
                  <a:srgbClr val="FF0000"/>
                </a:solidFill>
              </a:rPr>
              <a:t>проблемы сохранения </a:t>
            </a:r>
            <a:r>
              <a:rPr lang="ru-RU" sz="2400" u="sng" dirty="0" err="1" smtClean="0">
                <a:solidFill>
                  <a:srgbClr val="FF0000"/>
                </a:solidFill>
              </a:rPr>
              <a:t>биоразно</a:t>
            </a:r>
            <a:r>
              <a:rPr lang="ru-RU" sz="2400" dirty="0" err="1" smtClean="0">
                <a:solidFill>
                  <a:srgbClr val="FF0000"/>
                </a:solidFill>
              </a:rPr>
              <a:t>образия</a:t>
            </a:r>
            <a:r>
              <a:rPr lang="ru-RU" sz="2400" dirty="0" smtClean="0">
                <a:solidFill>
                  <a:srgbClr val="FF0000"/>
                </a:solidFill>
              </a:rPr>
              <a:t>?</a:t>
            </a:r>
            <a:r>
              <a:rPr lang="ru-RU" sz="2400" dirty="0" smtClean="0">
                <a:solidFill>
                  <a:schemeClr val="tx1"/>
                </a:solidFill>
              </a:rPr>
              <a:t> </a:t>
            </a:r>
            <a:br>
              <a:rPr lang="ru-RU" sz="2400" dirty="0" smtClean="0">
                <a:solidFill>
                  <a:schemeClr val="tx1"/>
                </a:solidFill>
              </a:rPr>
            </a:br>
            <a:r>
              <a:rPr lang="ru-RU" sz="2400" dirty="0" smtClean="0">
                <a:solidFill>
                  <a:schemeClr val="tx1"/>
                </a:solidFill>
              </a:rPr>
              <a:t>Как ее развитие может способствовать </a:t>
            </a:r>
            <a:r>
              <a:rPr lang="ru-RU" sz="2400" u="sng" dirty="0" smtClean="0">
                <a:solidFill>
                  <a:srgbClr val="FF0000"/>
                </a:solidFill>
              </a:rPr>
              <a:t>решению проблемы изменения климата</a:t>
            </a:r>
            <a:r>
              <a:rPr lang="ru-RU" sz="2400" dirty="0" smtClean="0">
                <a:solidFill>
                  <a:srgbClr val="FF0000"/>
                </a:solidFill>
              </a:rPr>
              <a:t>?</a:t>
            </a:r>
            <a:r>
              <a:rPr lang="ru-RU" sz="2400" dirty="0" smtClean="0">
                <a:solidFill>
                  <a:schemeClr val="tx1"/>
                </a:solidFill>
              </a:rPr>
              <a:t>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t>
            </a:r>
            <a:r>
              <a:rPr lang="ru-RU" sz="2400" u="sng" dirty="0" smtClean="0">
                <a:solidFill>
                  <a:srgbClr val="0070C0"/>
                </a:solidFill>
              </a:rPr>
              <a:t> Вопрос только для учеников 11 класса</a:t>
            </a:r>
            <a:endParaRPr lang="ru-RU" sz="2400" u="sng"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0" indent="719138" algn="just">
              <a:buNone/>
            </a:pPr>
            <a:r>
              <a:rPr lang="ru-RU" sz="2800" dirty="0" smtClean="0"/>
              <a:t>1. Минимизация загрязнения и изменения экосистем, связанного с добычей природных ресурсов, может способствовать сохранению </a:t>
            </a:r>
            <a:r>
              <a:rPr lang="ru-RU" sz="2800" dirty="0" err="1" smtClean="0"/>
              <a:t>биоразнообразия</a:t>
            </a:r>
            <a:r>
              <a:rPr lang="ru-RU" sz="2800" dirty="0" smtClean="0"/>
              <a:t>. </a:t>
            </a:r>
          </a:p>
          <a:p>
            <a:pPr marL="0" indent="719138" algn="just">
              <a:buNone/>
            </a:pPr>
            <a:r>
              <a:rPr lang="ru-RU" sz="2800" dirty="0" smtClean="0"/>
              <a:t>2. Минимизация выбросов парниковых газов и трансформации экосистем может способствовать сокращению воздействия на климат. </a:t>
            </a:r>
          </a:p>
          <a:p>
            <a:pPr marL="90488" indent="19050" algn="just">
              <a:buNone/>
            </a:pPr>
            <a:r>
              <a:rPr lang="ru-RU" sz="2800" dirty="0" smtClean="0"/>
              <a:t>  </a:t>
            </a:r>
          </a:p>
          <a:p>
            <a:pPr marL="624078" indent="-514350" algn="just">
              <a:buNone/>
            </a:pPr>
            <a:r>
              <a:rPr lang="ru-RU" sz="2000" dirty="0" smtClean="0"/>
              <a:t>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428736"/>
            <a:ext cx="8229600" cy="4525963"/>
          </a:xfrm>
        </p:spPr>
        <p:txBody>
          <a:bodyPr>
            <a:normAutofit/>
          </a:bodyPr>
          <a:lstStyle/>
          <a:p>
            <a:pPr marL="0" indent="719138" algn="just">
              <a:buNone/>
            </a:pPr>
            <a:r>
              <a:rPr lang="ru-RU" dirty="0" smtClean="0"/>
              <a:t>1.   Это означает изучение возможности биологических систем существовать при </a:t>
            </a:r>
            <a:r>
              <a:rPr lang="ru-RU" b="1" u="sng" dirty="0" smtClean="0"/>
              <a:t>воздействии различных факторов среды</a:t>
            </a:r>
            <a:r>
              <a:rPr lang="ru-RU" dirty="0" smtClean="0"/>
              <a:t>.</a:t>
            </a:r>
          </a:p>
          <a:p>
            <a:pPr marL="0" indent="719138" algn="just">
              <a:buNone/>
            </a:pPr>
            <a:r>
              <a:rPr lang="ru-RU" dirty="0" smtClean="0"/>
              <a:t>2. При </a:t>
            </a:r>
            <a:r>
              <a:rPr lang="ru-RU" u="sng" dirty="0" smtClean="0"/>
              <a:t>изменении условий среды </a:t>
            </a:r>
            <a:r>
              <a:rPr lang="ru-RU" dirty="0" smtClean="0"/>
              <a:t>необходимо поддержание не только </a:t>
            </a:r>
            <a:r>
              <a:rPr lang="ru-RU" b="1" u="sng" dirty="0" smtClean="0"/>
              <a:t>стабильного состояния, но и устойчивости процесса развития</a:t>
            </a:r>
            <a:r>
              <a:rPr lang="ru-RU" dirty="0" smtClean="0"/>
              <a:t>. </a:t>
            </a:r>
          </a:p>
          <a:p>
            <a:pPr marL="624078" indent="-514350" algn="just">
              <a:buNone/>
            </a:pPr>
            <a:r>
              <a:rPr lang="ru-RU" dirty="0" smtClean="0"/>
              <a:t> </a:t>
            </a:r>
          </a:p>
          <a:p>
            <a:pPr marL="624078" indent="-514350" algn="ctr">
              <a:buNone/>
            </a:pPr>
            <a:r>
              <a:rPr lang="ru-RU" sz="3200" b="1" dirty="0" smtClean="0">
                <a:solidFill>
                  <a:srgbClr val="FF0000"/>
                </a:solidFill>
              </a:rPr>
              <a:t>Максимум – 4 балла</a:t>
            </a:r>
            <a:endParaRPr lang="ru-RU" sz="3200" b="1" dirty="0">
              <a:solidFill>
                <a:srgbClr val="FF0000"/>
              </a:solidFill>
            </a:endParaRPr>
          </a:p>
        </p:txBody>
      </p:sp>
      <p:sp>
        <p:nvSpPr>
          <p:cNvPr id="3" name="Заголовок 2"/>
          <p:cNvSpPr>
            <a:spLocks noGrp="1"/>
          </p:cNvSpPr>
          <p:nvPr>
            <p:ph type="title"/>
          </p:nvPr>
        </p:nvSpPr>
        <p:spPr/>
        <p:txBody>
          <a:bodyPr>
            <a:normAutofit/>
          </a:bodyPr>
          <a:lstStyle/>
          <a:p>
            <a:pPr algn="ctr"/>
            <a:r>
              <a:rPr lang="ru-RU" dirty="0" smtClean="0">
                <a:solidFill>
                  <a:schemeClr val="tx1"/>
                </a:solidFill>
              </a:rPr>
              <a:t>Примерный вариант ответа</a:t>
            </a:r>
            <a:endParaRPr lang="ru-RU"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4857784"/>
          </a:xfrm>
        </p:spPr>
        <p:txBody>
          <a:bodyPr>
            <a:noAutofit/>
          </a:bodyPr>
          <a:lstStyle/>
          <a:p>
            <a:pPr indent="719138" algn="just"/>
            <a:r>
              <a:rPr lang="ru-RU" sz="2400" dirty="0" smtClean="0">
                <a:solidFill>
                  <a:schemeClr val="tx1"/>
                </a:solidFill>
              </a:rPr>
              <a:t> 16. В 2022 году опубликованы два важных документа: «Третий оценочный доклад об изменениях климата и их последствиях на территории Российской Федерации» и «Шестой оценочный доклад Межправительственной группы экспертов по изменению климата». </a:t>
            </a:r>
            <a:br>
              <a:rPr lang="ru-RU" sz="2400" dirty="0" smtClean="0">
                <a:solidFill>
                  <a:schemeClr val="tx1"/>
                </a:solidFill>
              </a:rPr>
            </a:br>
            <a:r>
              <a:rPr lang="ru-RU" sz="2400" dirty="0" smtClean="0">
                <a:solidFill>
                  <a:schemeClr val="tx1"/>
                </a:solidFill>
              </a:rPr>
              <a:t>В этих документах отмечается </a:t>
            </a:r>
            <a:r>
              <a:rPr lang="ru-RU" sz="2400" u="sng" dirty="0" smtClean="0">
                <a:solidFill>
                  <a:srgbClr val="FF0000"/>
                </a:solidFill>
              </a:rPr>
              <a:t>усиление изменения климата (заключение 1)</a:t>
            </a:r>
            <a:r>
              <a:rPr lang="ru-RU" sz="2400" dirty="0" smtClean="0">
                <a:solidFill>
                  <a:schemeClr val="tx1"/>
                </a:solidFill>
              </a:rPr>
              <a:t> </a:t>
            </a:r>
            <a:r>
              <a:rPr lang="ru-RU" sz="2400" u="sng" dirty="0" smtClean="0">
                <a:solidFill>
                  <a:srgbClr val="FF0000"/>
                </a:solidFill>
              </a:rPr>
              <a:t>при усилении антропогенного воздействия на этот процесс (заключение 2).</a:t>
            </a:r>
            <a:r>
              <a:rPr lang="ru-RU" sz="2400" dirty="0" smtClean="0">
                <a:solidFill>
                  <a:schemeClr val="tx1"/>
                </a:solidFill>
              </a:rPr>
              <a:t> </a:t>
            </a:r>
            <a:br>
              <a:rPr lang="ru-RU" sz="2400" dirty="0" smtClean="0">
                <a:solidFill>
                  <a:schemeClr val="tx1"/>
                </a:solidFill>
              </a:rPr>
            </a:br>
            <a:r>
              <a:rPr lang="ru-RU" sz="2400" dirty="0" smtClean="0">
                <a:solidFill>
                  <a:schemeClr val="tx1"/>
                </a:solidFill>
              </a:rPr>
              <a:t>Какое магистральное направление действий следует из первого заключения? Какое из второго?</a:t>
            </a:r>
            <a:endParaRPr lang="ru-RU" sz="24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0" indent="630238" algn="just">
              <a:buNone/>
              <a:tabLst>
                <a:tab pos="0" algn="l"/>
              </a:tabLst>
            </a:pPr>
            <a:r>
              <a:rPr lang="ru-RU" sz="2800" dirty="0" smtClean="0"/>
              <a:t>1. Усиление изменения климата свидетельствует о </a:t>
            </a:r>
            <a:r>
              <a:rPr lang="ru-RU" sz="2800" b="1" u="sng" dirty="0" smtClean="0"/>
              <a:t>необходимости мер по адаптации к последствиям этих изменений для обеспечения безопасности и качества жизни населения</a:t>
            </a:r>
            <a:r>
              <a:rPr lang="ru-RU" sz="2800" dirty="0" smtClean="0"/>
              <a:t>. </a:t>
            </a:r>
          </a:p>
          <a:p>
            <a:pPr marL="0" indent="630238" algn="just">
              <a:buNone/>
              <a:tabLst>
                <a:tab pos="0" algn="l"/>
              </a:tabLst>
            </a:pPr>
            <a:r>
              <a:rPr lang="ru-RU" sz="2800" dirty="0" smtClean="0"/>
              <a:t>2. Усиление антропогенного воздействия на климат свидетельствует </a:t>
            </a:r>
            <a:r>
              <a:rPr lang="ru-RU" sz="2800" b="1" u="sng" dirty="0" smtClean="0"/>
              <a:t>о необходимости сокращения выбросов парниковых газов и принятия мер по их поглощению</a:t>
            </a:r>
            <a:r>
              <a:rPr lang="ru-RU" sz="2800" dirty="0" smtClean="0"/>
              <a:t>. 	</a:t>
            </a:r>
          </a:p>
          <a:p>
            <a:pPr marL="624078" indent="-514350" algn="just">
              <a:buNone/>
            </a:pPr>
            <a:r>
              <a:rPr lang="ru-RU" sz="2000" dirty="0" smtClean="0"/>
              <a:t> </a:t>
            </a:r>
            <a:endParaRPr lang="ru-RU" sz="2000" b="1" dirty="0" smtClean="0">
              <a:solidFill>
                <a:srgbClr val="FF0000"/>
              </a:solidFill>
            </a:endParaRPr>
          </a:p>
          <a:p>
            <a:pPr algn="ctr">
              <a:buNone/>
            </a:pPr>
            <a:r>
              <a:rPr lang="ru-RU" sz="3400" b="1" dirty="0" smtClean="0">
                <a:solidFill>
                  <a:srgbClr val="FF0000"/>
                </a:solidFill>
              </a:rPr>
              <a:t>Максимум – 4 балла</a:t>
            </a:r>
          </a:p>
          <a:p>
            <a:endParaRPr lang="ru-RU"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357166"/>
            <a:ext cx="8572560" cy="2643206"/>
          </a:xfrm>
        </p:spPr>
        <p:txBody>
          <a:bodyPr>
            <a:noAutofit/>
          </a:bodyPr>
          <a:lstStyle/>
          <a:p>
            <a:pPr indent="719138" algn="just"/>
            <a:r>
              <a:rPr lang="ru-RU" sz="2400" dirty="0" smtClean="0">
                <a:solidFill>
                  <a:schemeClr val="tx1"/>
                </a:solidFill>
              </a:rPr>
              <a:t>17. Почему в «</a:t>
            </a:r>
            <a:r>
              <a:rPr lang="ru-RU" sz="2400" u="sng" dirty="0" smtClean="0">
                <a:solidFill>
                  <a:srgbClr val="FF0000"/>
                </a:solidFill>
              </a:rPr>
              <a:t>Третьем оценочном докладе об изменениях климата и их последствиях </a:t>
            </a:r>
            <a:r>
              <a:rPr lang="ru-RU" sz="2400" dirty="0" smtClean="0">
                <a:solidFill>
                  <a:schemeClr val="tx1"/>
                </a:solidFill>
              </a:rPr>
              <a:t>на территории Российской Федерации» 2022 года, как и в предыдущем докладе 2014 года, отмечается необходимость развития энергетики, связанной с использованием возобновляемых источников энергии? </a:t>
            </a:r>
            <a:endParaRPr lang="ru-RU" sz="2400" dirty="0">
              <a:solidFill>
                <a:schemeClr val="tx1"/>
              </a:solidFill>
            </a:endParaRPr>
          </a:p>
        </p:txBody>
      </p:sp>
      <p:sp>
        <p:nvSpPr>
          <p:cNvPr id="4" name="Прямоугольник 3"/>
          <p:cNvSpPr/>
          <p:nvPr/>
        </p:nvSpPr>
        <p:spPr>
          <a:xfrm>
            <a:off x="214282" y="3714752"/>
            <a:ext cx="8715436" cy="1938992"/>
          </a:xfrm>
          <a:prstGeom prst="rect">
            <a:avLst/>
          </a:prstGeom>
        </p:spPr>
        <p:txBody>
          <a:bodyPr wrap="square">
            <a:spAutoFit/>
          </a:bodyPr>
          <a:lstStyle/>
          <a:p>
            <a:pPr indent="900113" algn="just"/>
            <a:r>
              <a:rPr lang="ru-RU" sz="2600" dirty="0" smtClean="0"/>
              <a:t>Развитие такой энергетики обеспечивает снижение </a:t>
            </a:r>
            <a:r>
              <a:rPr lang="ru-RU" sz="2600" b="1" u="sng" dirty="0" smtClean="0"/>
              <a:t>выбросов парниковых газов</a:t>
            </a:r>
            <a:r>
              <a:rPr lang="ru-RU" sz="2600" dirty="0" smtClean="0"/>
              <a:t>, </a:t>
            </a:r>
            <a:r>
              <a:rPr lang="ru-RU" sz="2600" b="1" u="sng" dirty="0" smtClean="0"/>
              <a:t>влияющих на изменение климата</a:t>
            </a:r>
            <a:r>
              <a:rPr lang="ru-RU" b="1" u="sng" dirty="0" smtClean="0"/>
              <a:t>. </a:t>
            </a:r>
          </a:p>
          <a:p>
            <a:pPr algn="just"/>
            <a:endParaRPr lang="ru-RU" dirty="0" smtClean="0"/>
          </a:p>
          <a:p>
            <a:pPr algn="ctr"/>
            <a:r>
              <a:rPr lang="ru-RU" sz="2400" b="1" dirty="0" smtClean="0">
                <a:solidFill>
                  <a:srgbClr val="FF0000"/>
                </a:solidFill>
              </a:rPr>
              <a:t>Максимум – 2 балла</a:t>
            </a:r>
            <a:endParaRPr lang="ru-RU" sz="2400"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858280" cy="2143140"/>
          </a:xfrm>
        </p:spPr>
        <p:txBody>
          <a:bodyPr>
            <a:noAutofit/>
          </a:bodyPr>
          <a:lstStyle/>
          <a:p>
            <a:pPr indent="719138" algn="just"/>
            <a:r>
              <a:rPr lang="ru-RU" sz="2400" dirty="0" smtClean="0">
                <a:solidFill>
                  <a:schemeClr val="tx1"/>
                </a:solidFill>
              </a:rPr>
              <a:t>18. Почему в стратегиях развития традиционных видов энергетики предусматривается вложение средств в развитие энергетики, связанной с использованием возобновляемых источников энергии?  </a:t>
            </a:r>
            <a:br>
              <a:rPr lang="ru-RU" sz="2400" dirty="0" smtClean="0">
                <a:solidFill>
                  <a:schemeClr val="tx1"/>
                </a:solidFill>
              </a:rPr>
            </a:br>
            <a:r>
              <a:rPr lang="ru-RU" sz="2400" dirty="0" smtClean="0">
                <a:solidFill>
                  <a:schemeClr val="tx1"/>
                </a:solidFill>
              </a:rPr>
              <a:t>       </a:t>
            </a:r>
            <a:br>
              <a:rPr lang="ru-RU" sz="2400" dirty="0" smtClean="0">
                <a:solidFill>
                  <a:schemeClr val="tx1"/>
                </a:solidFill>
              </a:rPr>
            </a:br>
            <a:r>
              <a:rPr lang="ru-RU" sz="2400" dirty="0" smtClean="0">
                <a:solidFill>
                  <a:srgbClr val="0070C0"/>
                </a:solidFill>
              </a:rPr>
              <a:t>                 </a:t>
            </a:r>
            <a:r>
              <a:rPr lang="ru-RU" sz="2400" u="sng" dirty="0" smtClean="0">
                <a:solidFill>
                  <a:srgbClr val="0070C0"/>
                </a:solidFill>
              </a:rPr>
              <a:t>Вопрос для учеников 10 и 11 классов</a:t>
            </a:r>
            <a:endParaRPr lang="ru-RU" sz="2400" u="sng" dirty="0">
              <a:solidFill>
                <a:srgbClr val="0070C0"/>
              </a:solidFill>
            </a:endParaRPr>
          </a:p>
        </p:txBody>
      </p:sp>
      <p:sp>
        <p:nvSpPr>
          <p:cNvPr id="4" name="Прямоугольник 3"/>
          <p:cNvSpPr/>
          <p:nvPr/>
        </p:nvSpPr>
        <p:spPr>
          <a:xfrm>
            <a:off x="428596" y="3214686"/>
            <a:ext cx="8286808" cy="3323987"/>
          </a:xfrm>
          <a:prstGeom prst="rect">
            <a:avLst/>
          </a:prstGeom>
        </p:spPr>
        <p:txBody>
          <a:bodyPr wrap="square">
            <a:spAutoFit/>
          </a:bodyPr>
          <a:lstStyle/>
          <a:p>
            <a:pPr indent="630238" algn="just"/>
            <a:r>
              <a:rPr lang="ru-RU" sz="2400" dirty="0" smtClean="0"/>
              <a:t>Эти отрасли, развивая свое производство, как необходимые элементы современной энергетики, </a:t>
            </a:r>
            <a:r>
              <a:rPr lang="ru-RU" sz="2400" b="1" u="sng" dirty="0" smtClean="0"/>
              <a:t>вкладывают средства в развитие новых перспективных направлений энергетики для обеспечения экологической безопасности </a:t>
            </a:r>
            <a:r>
              <a:rPr lang="ru-RU" sz="2400" dirty="0" smtClean="0"/>
              <a:t>(решения проблемы климата, загрязнения, исчерпания ресурсов). </a:t>
            </a:r>
          </a:p>
          <a:p>
            <a:pPr algn="ctr"/>
            <a:r>
              <a:rPr lang="ru-RU" sz="2400" b="1" dirty="0" smtClean="0">
                <a:solidFill>
                  <a:srgbClr val="FF0000"/>
                </a:solidFill>
              </a:rPr>
              <a:t>Максимум – 2 балла</a:t>
            </a:r>
            <a:r>
              <a:rPr lang="ru-RU" b="1" dirty="0" smtClean="0">
                <a:solidFill>
                  <a:srgbClr val="FF0000"/>
                </a:solidFill>
              </a:rPr>
              <a:t> </a:t>
            </a:r>
          </a:p>
          <a:p>
            <a:r>
              <a:rPr lang="ru-RU" dirty="0" smtClean="0"/>
              <a:t> </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1357322"/>
          </a:xfrm>
        </p:spPr>
        <p:txBody>
          <a:bodyPr>
            <a:noAutofit/>
          </a:bodyPr>
          <a:lstStyle/>
          <a:p>
            <a:pPr indent="719138" algn="just"/>
            <a:r>
              <a:rPr lang="ru-RU" sz="2400" dirty="0" smtClean="0">
                <a:solidFill>
                  <a:schemeClr val="tx1"/>
                </a:solidFill>
              </a:rPr>
              <a:t>19. Широко обсуждаются экологические последствия сжигания угля. Что это за последствия? Как их можно избежать?</a:t>
            </a:r>
            <a:endParaRPr lang="ru-RU" sz="2400" dirty="0">
              <a:solidFill>
                <a:srgbClr val="FF0000"/>
              </a:solidFill>
            </a:endParaRPr>
          </a:p>
        </p:txBody>
      </p:sp>
      <p:sp>
        <p:nvSpPr>
          <p:cNvPr id="4" name="Прямоугольник 3"/>
          <p:cNvSpPr/>
          <p:nvPr/>
        </p:nvSpPr>
        <p:spPr>
          <a:xfrm>
            <a:off x="500034" y="2500306"/>
            <a:ext cx="8286808" cy="3693319"/>
          </a:xfrm>
          <a:prstGeom prst="rect">
            <a:avLst/>
          </a:prstGeom>
        </p:spPr>
        <p:txBody>
          <a:bodyPr wrap="square">
            <a:spAutoFit/>
          </a:bodyPr>
          <a:lstStyle/>
          <a:p>
            <a:pPr marL="457200" indent="-457200" algn="just">
              <a:buAutoNum type="arabicPeriod"/>
            </a:pPr>
            <a:r>
              <a:rPr lang="ru-RU" sz="2400" dirty="0" smtClean="0"/>
              <a:t>Сжигание угля чревато выбросами </a:t>
            </a:r>
            <a:r>
              <a:rPr lang="ru-RU" sz="2400" u="sng" dirty="0" smtClean="0"/>
              <a:t>парниковых газов, а также вредных примесей </a:t>
            </a:r>
            <a:r>
              <a:rPr lang="ru-RU" sz="2400" dirty="0" smtClean="0"/>
              <a:t>(включая соединения серы и азота) и золы. </a:t>
            </a:r>
          </a:p>
          <a:p>
            <a:pPr marL="457200" indent="-457200" algn="just">
              <a:buAutoNum type="arabicPeriod"/>
            </a:pPr>
            <a:r>
              <a:rPr lang="ru-RU" sz="2400" dirty="0" smtClean="0"/>
              <a:t>Этого можно избежать путем </a:t>
            </a:r>
            <a:r>
              <a:rPr lang="ru-RU" sz="2400" u="sng" dirty="0" smtClean="0"/>
              <a:t>сокращения сжигания угля или его сжигания по современным технологиям, обеспечивающим минимизацию вредных выброс</a:t>
            </a:r>
            <a:r>
              <a:rPr lang="ru-RU" sz="2400" dirty="0" smtClean="0"/>
              <a:t>ов. </a:t>
            </a:r>
          </a:p>
          <a:p>
            <a:pPr marL="457200" indent="-457200" algn="just">
              <a:buAutoNum type="arabicPeriod"/>
            </a:pPr>
            <a:endParaRPr lang="ru-RU" sz="2400" dirty="0" smtClean="0"/>
          </a:p>
          <a:p>
            <a:pPr marL="457200" indent="-457200" algn="ctr"/>
            <a:r>
              <a:rPr lang="ru-RU" sz="2400" b="1" dirty="0" smtClean="0">
                <a:solidFill>
                  <a:srgbClr val="FF0000"/>
                </a:solidFill>
              </a:rPr>
              <a:t>Максимум – 4 балла</a:t>
            </a:r>
          </a:p>
          <a:p>
            <a:r>
              <a:rPr lang="ru-RU" dirty="0" smtClean="0"/>
              <a:t>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4857784"/>
          </a:xfrm>
        </p:spPr>
        <p:txBody>
          <a:bodyPr>
            <a:noAutofit/>
          </a:bodyPr>
          <a:lstStyle/>
          <a:p>
            <a:pPr indent="719138" algn="just"/>
            <a:r>
              <a:rPr lang="ru-RU" sz="2400" dirty="0" smtClean="0">
                <a:solidFill>
                  <a:schemeClr val="tx1"/>
                </a:solidFill>
              </a:rPr>
              <a:t> 20. Сегодня вполне справедливо ставится вопрос о развитии городского транспорта на основе электромобилей. </a:t>
            </a:r>
            <a:r>
              <a:rPr lang="ru-RU" sz="2400" u="sng" dirty="0" smtClean="0">
                <a:solidFill>
                  <a:srgbClr val="FF0000"/>
                </a:solidFill>
              </a:rPr>
              <a:t>Какая экологическая проблема при этом решается?</a:t>
            </a:r>
            <a:r>
              <a:rPr lang="ru-RU" sz="2400" dirty="0" smtClean="0">
                <a:solidFill>
                  <a:schemeClr val="tx1"/>
                </a:solidFill>
              </a:rPr>
              <a:t> Укажите какие еще </a:t>
            </a:r>
            <a:r>
              <a:rPr lang="ru-RU" sz="2400" u="sng" dirty="0" smtClean="0">
                <a:solidFill>
                  <a:srgbClr val="FF0000"/>
                </a:solidFill>
              </a:rPr>
              <a:t>две возникающие при этом экологические проблемы </a:t>
            </a:r>
            <a:r>
              <a:rPr lang="ru-RU" sz="2400" dirty="0" smtClean="0">
                <a:solidFill>
                  <a:schemeClr val="tx1"/>
                </a:solidFill>
              </a:rPr>
              <a:t>требуют специального внимания.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t>
            </a:r>
            <a:r>
              <a:rPr lang="ru-RU" sz="2400" u="sng" dirty="0" smtClean="0">
                <a:solidFill>
                  <a:srgbClr val="0070C0"/>
                </a:solidFill>
              </a:rPr>
              <a:t>Вопрос только для учеников 11 классов</a:t>
            </a:r>
            <a:endParaRPr lang="ru-RU" sz="2400" u="sng" dirty="0">
              <a:solidFill>
                <a:srgbClr val="0070C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fontScale="85000" lnSpcReduction="10000"/>
          </a:bodyPr>
          <a:lstStyle/>
          <a:p>
            <a:pPr marL="624078" indent="-514350" algn="just">
              <a:buNone/>
            </a:pPr>
            <a:r>
              <a:rPr lang="ru-RU" sz="2000" dirty="0" smtClean="0"/>
              <a:t> </a:t>
            </a:r>
          </a:p>
          <a:p>
            <a:pPr marL="0" indent="719138" algn="just">
              <a:buNone/>
            </a:pPr>
            <a:r>
              <a:rPr lang="ru-RU" sz="3400" dirty="0" smtClean="0"/>
              <a:t>1. При этом решается задача снижения </a:t>
            </a:r>
            <a:r>
              <a:rPr lang="ru-RU" sz="3400" b="1" u="sng" dirty="0" smtClean="0"/>
              <a:t>уровня загрязнения среды в городах</a:t>
            </a:r>
            <a:r>
              <a:rPr lang="ru-RU" sz="3400" dirty="0" smtClean="0"/>
              <a:t>.</a:t>
            </a:r>
          </a:p>
          <a:p>
            <a:pPr marL="0" indent="719138" algn="just">
              <a:buNone/>
            </a:pPr>
            <a:r>
              <a:rPr lang="ru-RU" sz="3400" dirty="0" smtClean="0"/>
              <a:t>2. Под вопросом остается то, из </a:t>
            </a:r>
            <a:r>
              <a:rPr lang="ru-RU" sz="3400" b="1" u="sng" dirty="0" smtClean="0"/>
              <a:t>каких источников получается используемая при этом электроэнергия</a:t>
            </a:r>
            <a:r>
              <a:rPr lang="ru-RU" sz="3400" dirty="0" smtClean="0"/>
              <a:t>. </a:t>
            </a:r>
          </a:p>
          <a:p>
            <a:pPr marL="0" indent="719138" algn="just">
              <a:buNone/>
            </a:pPr>
            <a:r>
              <a:rPr lang="ru-RU" sz="3400" dirty="0" smtClean="0"/>
              <a:t>3. Остается проблема загрязнения среды в связи </a:t>
            </a:r>
            <a:r>
              <a:rPr lang="ru-RU" sz="3400" b="1" u="sng" dirty="0" smtClean="0"/>
              <a:t>с производством и утилизацией электромобилей </a:t>
            </a:r>
            <a:r>
              <a:rPr lang="ru-RU" sz="3400" dirty="0" smtClean="0"/>
              <a:t>(аккумуляторов, двигателей). </a:t>
            </a:r>
          </a:p>
          <a:p>
            <a:pPr marL="624078" indent="-514350" algn="ctr">
              <a:buNone/>
            </a:pPr>
            <a:endParaRPr lang="ru-RU" sz="3400" b="1" dirty="0" smtClean="0">
              <a:solidFill>
                <a:srgbClr val="FF0000"/>
              </a:solidFill>
            </a:endParaRPr>
          </a:p>
          <a:p>
            <a:pPr marL="624078" indent="-514350" algn="ctr">
              <a:buNone/>
            </a:pPr>
            <a:r>
              <a:rPr lang="ru-RU" sz="3400" b="1" dirty="0" smtClean="0">
                <a:solidFill>
                  <a:srgbClr val="FF0000"/>
                </a:solidFill>
              </a:rPr>
              <a:t>Максимум – 6 баллов</a:t>
            </a:r>
          </a:p>
          <a:p>
            <a:endParaRPr lang="ru-RU"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4857784"/>
          </a:xfrm>
        </p:spPr>
        <p:txBody>
          <a:bodyPr>
            <a:noAutofit/>
          </a:bodyPr>
          <a:lstStyle/>
          <a:p>
            <a:pPr indent="719138" algn="just"/>
            <a:r>
              <a:rPr lang="ru-RU" sz="2400" dirty="0" smtClean="0">
                <a:solidFill>
                  <a:schemeClr val="tx1"/>
                </a:solidFill>
              </a:rPr>
              <a:t> </a:t>
            </a:r>
            <a:r>
              <a:rPr lang="ru-RU" sz="2600" dirty="0" smtClean="0">
                <a:solidFill>
                  <a:schemeClr val="tx1"/>
                </a:solidFill>
              </a:rPr>
              <a:t>21. В чем состоит эстетическое (1), этическое (2), экономическое (3) и собственно экологическое (4) значение особо охраняемых природных территорий? </a:t>
            </a:r>
            <a:endParaRPr lang="ru-RU" sz="2600"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457200" indent="-457200" algn="just">
              <a:buNone/>
            </a:pPr>
            <a:r>
              <a:rPr lang="ru-RU" sz="2400" dirty="0" smtClean="0"/>
              <a:t>1. Эстетическое значение состоит в возможности </a:t>
            </a:r>
            <a:r>
              <a:rPr lang="ru-RU" sz="2400" b="1" u="sng" dirty="0" smtClean="0"/>
              <a:t>созерцания природы и рекреации</a:t>
            </a:r>
            <a:r>
              <a:rPr lang="ru-RU" sz="2400" dirty="0" smtClean="0"/>
              <a:t>. </a:t>
            </a:r>
          </a:p>
          <a:p>
            <a:pPr marL="457200" indent="-457200" algn="just">
              <a:buNone/>
            </a:pPr>
            <a:r>
              <a:rPr lang="ru-RU" sz="2400" dirty="0" smtClean="0"/>
              <a:t>2. Этическое значение состоит в реализации </a:t>
            </a:r>
            <a:r>
              <a:rPr lang="ru-RU" sz="2400" b="1" u="sng" dirty="0" smtClean="0"/>
              <a:t>бережного, гуманного отношения к живым существам и природным комплексам</a:t>
            </a:r>
            <a:r>
              <a:rPr lang="ru-RU" sz="2400" dirty="0" smtClean="0"/>
              <a:t>. </a:t>
            </a:r>
          </a:p>
          <a:p>
            <a:pPr marL="457200" indent="-457200" algn="just">
              <a:buNone/>
            </a:pPr>
            <a:r>
              <a:rPr lang="ru-RU" sz="2400" dirty="0" smtClean="0"/>
              <a:t>3. Экономическое значение состоит </a:t>
            </a:r>
            <a:r>
              <a:rPr lang="ru-RU" sz="2400" b="1" u="sng" dirty="0" smtClean="0"/>
              <a:t>в получении дохода от </a:t>
            </a:r>
            <a:r>
              <a:rPr lang="ru-RU" sz="2400" b="1" u="sng" dirty="0" err="1" smtClean="0"/>
              <a:t>экосистемных</a:t>
            </a:r>
            <a:r>
              <a:rPr lang="ru-RU" sz="2400" b="1" u="sng" dirty="0" smtClean="0"/>
              <a:t> услуг (включая </a:t>
            </a:r>
            <a:r>
              <a:rPr lang="ru-RU" sz="2400" b="1" u="sng" dirty="0" err="1" smtClean="0"/>
              <a:t>экотуризм</a:t>
            </a:r>
            <a:r>
              <a:rPr lang="ru-RU" sz="2400" b="1" u="sng" dirty="0" smtClean="0"/>
              <a:t>). </a:t>
            </a:r>
          </a:p>
          <a:p>
            <a:pPr marL="457200" indent="-457200" algn="just">
              <a:buNone/>
            </a:pPr>
            <a:r>
              <a:rPr lang="ru-RU" sz="2400" dirty="0" smtClean="0"/>
              <a:t>4. Экологическое значение состоит </a:t>
            </a:r>
            <a:r>
              <a:rPr lang="ru-RU" sz="2400" b="1" u="sng" dirty="0" smtClean="0"/>
              <a:t>в сохранении </a:t>
            </a:r>
            <a:r>
              <a:rPr lang="ru-RU" sz="2400" b="1" u="sng" dirty="0" err="1" smtClean="0"/>
              <a:t>биоразнообразия</a:t>
            </a:r>
            <a:r>
              <a:rPr lang="ru-RU" sz="2400" b="1" u="sng" dirty="0" smtClean="0"/>
              <a:t> и природных экосистем</a:t>
            </a:r>
            <a:r>
              <a:rPr lang="ru-RU" sz="2400" dirty="0" smtClean="0"/>
              <a:t>. </a:t>
            </a:r>
          </a:p>
          <a:p>
            <a:pPr marL="0" indent="719138" algn="just">
              <a:buNone/>
            </a:pPr>
            <a:r>
              <a:rPr lang="ru-RU" sz="2400" dirty="0" smtClean="0"/>
              <a:t> </a:t>
            </a:r>
            <a:endParaRPr lang="ru-RU" sz="2400" b="1" dirty="0" smtClean="0">
              <a:solidFill>
                <a:srgbClr val="FF0000"/>
              </a:solidFill>
            </a:endParaRPr>
          </a:p>
          <a:p>
            <a:pPr marL="624078" indent="-514350" algn="ctr">
              <a:buNone/>
            </a:pPr>
            <a:r>
              <a:rPr lang="ru-RU" sz="2400" b="1" dirty="0" smtClean="0">
                <a:solidFill>
                  <a:srgbClr val="FF0000"/>
                </a:solidFill>
              </a:rPr>
              <a:t>Максимум – 8 баллов</a:t>
            </a:r>
          </a:p>
          <a:p>
            <a:endParaRPr lang="ru-RU"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1571636"/>
          </a:xfrm>
        </p:spPr>
        <p:txBody>
          <a:bodyPr>
            <a:noAutofit/>
          </a:bodyPr>
          <a:lstStyle/>
          <a:p>
            <a:pPr indent="719138" algn="just"/>
            <a:r>
              <a:rPr lang="ru-RU" sz="2400" dirty="0" smtClean="0">
                <a:solidFill>
                  <a:schemeClr val="tx1"/>
                </a:solidFill>
              </a:rPr>
              <a:t> </a:t>
            </a:r>
            <a:r>
              <a:rPr lang="ru-RU" sz="2600" dirty="0" smtClean="0">
                <a:solidFill>
                  <a:schemeClr val="tx1"/>
                </a:solidFill>
              </a:rPr>
              <a:t>22. При очевидной неэтичности добычи слоновой кости, экономисты отмечают и </a:t>
            </a:r>
            <a:r>
              <a:rPr lang="ru-RU" sz="2600" u="sng" dirty="0" smtClean="0">
                <a:solidFill>
                  <a:srgbClr val="FF0000"/>
                </a:solidFill>
              </a:rPr>
              <a:t>экономическую привлекательность охраны слонов. </a:t>
            </a:r>
            <a:r>
              <a:rPr lang="ru-RU" sz="2600" dirty="0" smtClean="0">
                <a:solidFill>
                  <a:schemeClr val="tx1"/>
                </a:solidFill>
              </a:rPr>
              <a:t>В чем она состоит? </a:t>
            </a:r>
            <a:endParaRPr lang="ru-RU" sz="2600" dirty="0">
              <a:solidFill>
                <a:srgbClr val="FF0000"/>
              </a:solidFill>
            </a:endParaRPr>
          </a:p>
        </p:txBody>
      </p:sp>
      <p:sp>
        <p:nvSpPr>
          <p:cNvPr id="4" name="Прямоугольник 3"/>
          <p:cNvSpPr/>
          <p:nvPr/>
        </p:nvSpPr>
        <p:spPr>
          <a:xfrm>
            <a:off x="285720" y="3071810"/>
            <a:ext cx="8501122" cy="2893100"/>
          </a:xfrm>
          <a:prstGeom prst="rect">
            <a:avLst/>
          </a:prstGeom>
        </p:spPr>
        <p:txBody>
          <a:bodyPr wrap="square">
            <a:spAutoFit/>
          </a:bodyPr>
          <a:lstStyle/>
          <a:p>
            <a:pPr indent="809625" algn="just"/>
            <a:r>
              <a:rPr lang="ru-RU" sz="2600" dirty="0" smtClean="0"/>
              <a:t>Как свидетельствует практика, </a:t>
            </a:r>
            <a:r>
              <a:rPr lang="ru-RU" sz="2600" b="1" u="sng" dirty="0" smtClean="0"/>
              <a:t>доход от </a:t>
            </a:r>
            <a:r>
              <a:rPr lang="ru-RU" sz="2600" b="1" u="sng" dirty="0" err="1" smtClean="0"/>
              <a:t>экотуризма</a:t>
            </a:r>
            <a:r>
              <a:rPr lang="ru-RU" sz="2600" dirty="0" smtClean="0"/>
              <a:t>, связанного с посещением мест обитания слонов, причем на долгосрочную перспективу, многократно превышает выгоду от продажи слоновой кости. </a:t>
            </a:r>
          </a:p>
          <a:p>
            <a:pPr indent="809625" algn="ctr"/>
            <a:endParaRPr lang="ru-RU" sz="2600" b="1" dirty="0" smtClean="0">
              <a:solidFill>
                <a:srgbClr val="FF0000"/>
              </a:solidFill>
            </a:endParaRPr>
          </a:p>
          <a:p>
            <a:pPr indent="809625" algn="ctr"/>
            <a:r>
              <a:rPr lang="ru-RU" sz="2600" b="1" dirty="0" smtClean="0">
                <a:solidFill>
                  <a:srgbClr val="FF0000"/>
                </a:solidFill>
              </a:rPr>
              <a:t>Максимум – 2 балла</a:t>
            </a:r>
            <a:endParaRPr lang="ru-RU" sz="26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571480"/>
            <a:ext cx="8229600" cy="5286412"/>
          </a:xfrm>
        </p:spPr>
        <p:txBody>
          <a:bodyPr>
            <a:normAutofit/>
          </a:bodyPr>
          <a:lstStyle/>
          <a:p>
            <a:pPr indent="719138" algn="just">
              <a:tabLst>
                <a:tab pos="989013" algn="l"/>
              </a:tabLst>
            </a:pPr>
            <a:r>
              <a:rPr lang="ru-RU" sz="3400" b="0" dirty="0" smtClean="0">
                <a:solidFill>
                  <a:schemeClr val="tx1"/>
                </a:solidFill>
              </a:rPr>
              <a:t>2. Эрнст Геккель, который дал определение экологии, отмечал, что экологические особенности любого организма, прежде всего, определяются его </a:t>
            </a:r>
            <a:r>
              <a:rPr lang="ru-RU" sz="3400" dirty="0" smtClean="0">
                <a:solidFill>
                  <a:srgbClr val="FF0000"/>
                </a:solidFill>
              </a:rPr>
              <a:t>двумя</a:t>
            </a:r>
            <a:r>
              <a:rPr lang="ru-RU" sz="3400" b="0" dirty="0" smtClean="0">
                <a:solidFill>
                  <a:schemeClr val="tx1"/>
                </a:solidFill>
              </a:rPr>
              <a:t> основными функциями. Что это за функции?</a:t>
            </a:r>
            <a:endParaRPr lang="ru-RU" sz="3400" b="0"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785794"/>
            <a:ext cx="8572560" cy="4857784"/>
          </a:xfrm>
        </p:spPr>
        <p:txBody>
          <a:bodyPr>
            <a:noAutofit/>
          </a:bodyPr>
          <a:lstStyle/>
          <a:p>
            <a:pPr indent="719138" algn="just"/>
            <a:r>
              <a:rPr lang="ru-RU" sz="2400" dirty="0" smtClean="0">
                <a:solidFill>
                  <a:schemeClr val="tx1"/>
                </a:solidFill>
              </a:rPr>
              <a:t>23 Укажите </a:t>
            </a:r>
            <a:r>
              <a:rPr lang="ru-RU" sz="2400" u="sng" dirty="0" smtClean="0">
                <a:solidFill>
                  <a:schemeClr val="tx1"/>
                </a:solidFill>
              </a:rPr>
              <a:t>два основных аргумента</a:t>
            </a:r>
            <a:r>
              <a:rPr lang="ru-RU" sz="2400" dirty="0" smtClean="0">
                <a:solidFill>
                  <a:schemeClr val="tx1"/>
                </a:solidFill>
              </a:rPr>
              <a:t> экологической значимости живых изгородей и лесополос на </a:t>
            </a:r>
            <a:r>
              <a:rPr lang="ru-RU" sz="2400" dirty="0" err="1" smtClean="0">
                <a:solidFill>
                  <a:schemeClr val="tx1"/>
                </a:solidFill>
              </a:rPr>
              <a:t>сельхозугодьях</a:t>
            </a:r>
            <a:r>
              <a:rPr lang="ru-RU" sz="2400" dirty="0" smtClean="0">
                <a:solidFill>
                  <a:schemeClr val="tx1"/>
                </a:solidFill>
              </a:rPr>
              <a:t>. </a:t>
            </a:r>
            <a:endParaRPr lang="ru-RU" sz="24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
        <p:nvSpPr>
          <p:cNvPr id="5" name="Содержимое 1"/>
          <p:cNvSpPr>
            <a:spLocks noGrp="1"/>
          </p:cNvSpPr>
          <p:nvPr>
            <p:ph idx="1"/>
          </p:nvPr>
        </p:nvSpPr>
        <p:spPr>
          <a:xfrm>
            <a:off x="457200" y="1481328"/>
            <a:ext cx="8329642" cy="5019506"/>
          </a:xfrm>
        </p:spPr>
        <p:txBody>
          <a:bodyPr>
            <a:normAutofit/>
          </a:bodyPr>
          <a:lstStyle/>
          <a:p>
            <a:pPr marL="0" indent="809625" algn="just">
              <a:buNone/>
            </a:pPr>
            <a:r>
              <a:rPr lang="ru-RU" sz="2400" dirty="0" smtClean="0"/>
              <a:t>1. Они создают условия </a:t>
            </a:r>
            <a:r>
              <a:rPr lang="ru-RU" sz="2400" b="1" u="sng" dirty="0" smtClean="0"/>
              <a:t>для существования природного </a:t>
            </a:r>
            <a:r>
              <a:rPr lang="ru-RU" sz="2400" b="1" u="sng" dirty="0" err="1" smtClean="0"/>
              <a:t>биоразнообразия</a:t>
            </a:r>
            <a:r>
              <a:rPr lang="ru-RU" sz="2400" dirty="0" smtClean="0"/>
              <a:t>, через них осуществляется связь разных популяций. </a:t>
            </a:r>
          </a:p>
          <a:p>
            <a:pPr marL="0" indent="809625" algn="just">
              <a:buNone/>
            </a:pPr>
            <a:r>
              <a:rPr lang="ru-RU" sz="2400" dirty="0" smtClean="0"/>
              <a:t>2. Они защищают </a:t>
            </a:r>
            <a:r>
              <a:rPr lang="ru-RU" sz="2400" b="1" u="sng" dirty="0" err="1" smtClean="0"/>
              <a:t>сельхозугодья</a:t>
            </a:r>
            <a:r>
              <a:rPr lang="ru-RU" sz="2400" b="1" u="sng" dirty="0" smtClean="0"/>
              <a:t> от неблагоприятных воздействий</a:t>
            </a:r>
            <a:r>
              <a:rPr lang="ru-RU" sz="2400" dirty="0" smtClean="0"/>
              <a:t>, поддерживают микроклимат для </a:t>
            </a:r>
            <a:r>
              <a:rPr lang="ru-RU" sz="2400" dirty="0" err="1" smtClean="0"/>
              <a:t>сельхозкультур</a:t>
            </a:r>
            <a:r>
              <a:rPr lang="ru-RU" sz="2400" dirty="0" smtClean="0"/>
              <a:t>. </a:t>
            </a:r>
          </a:p>
          <a:p>
            <a:pPr marL="0" indent="809625" algn="just">
              <a:buNone/>
            </a:pPr>
            <a:r>
              <a:rPr lang="ru-RU" sz="2400" b="1" dirty="0" smtClean="0">
                <a:solidFill>
                  <a:srgbClr val="FF0000"/>
                </a:solidFill>
              </a:rPr>
              <a:t> </a:t>
            </a:r>
          </a:p>
          <a:p>
            <a:pPr marL="457200" indent="-457200" algn="just">
              <a:buNone/>
            </a:pPr>
            <a:endParaRPr lang="ru-RU" sz="2400" b="1" dirty="0" smtClean="0">
              <a:solidFill>
                <a:srgbClr val="FF0000"/>
              </a:solidFill>
            </a:endParaRPr>
          </a:p>
          <a:p>
            <a:pPr marL="457200" indent="-457200" algn="just">
              <a:buNone/>
            </a:pPr>
            <a:endParaRPr lang="ru-RU" sz="2400" b="1" dirty="0" smtClean="0">
              <a:solidFill>
                <a:srgbClr val="FF0000"/>
              </a:solidFill>
            </a:endParaRPr>
          </a:p>
          <a:p>
            <a:pPr marL="457200" indent="-457200" algn="ctr">
              <a:buNone/>
            </a:pPr>
            <a:r>
              <a:rPr lang="ru-RU" sz="2400" b="1" dirty="0" smtClean="0">
                <a:solidFill>
                  <a:srgbClr val="FF0000"/>
                </a:solidFill>
              </a:rPr>
              <a:t>Максимум – 4 балла</a:t>
            </a:r>
          </a:p>
          <a:p>
            <a:endParaRPr lang="ru-RU"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000240"/>
            <a:ext cx="8229600" cy="1661920"/>
          </a:xfrm>
        </p:spPr>
        <p:txBody>
          <a:bodyPr>
            <a:normAutofit/>
          </a:bodyPr>
          <a:lstStyle/>
          <a:p>
            <a:pPr algn="ctr">
              <a:buNone/>
            </a:pPr>
            <a:r>
              <a:rPr lang="ru-RU" sz="3200" dirty="0" smtClean="0"/>
              <a:t>9 класс – максимум -76 баллов</a:t>
            </a:r>
          </a:p>
          <a:p>
            <a:pPr algn="ctr">
              <a:buNone/>
            </a:pPr>
            <a:r>
              <a:rPr lang="ru-RU" sz="3200" dirty="0" smtClean="0"/>
              <a:t>10 класс – максимум – 86 баллов</a:t>
            </a:r>
          </a:p>
          <a:p>
            <a:pPr marL="0" indent="0" algn="ctr">
              <a:buNone/>
            </a:pPr>
            <a:r>
              <a:rPr lang="ru-RU" sz="3200" dirty="0" smtClean="0"/>
              <a:t>   11 класс – максимум - 96 баллов</a:t>
            </a:r>
            <a:endParaRPr lang="ru-RU"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719138" algn="just">
              <a:buNone/>
            </a:pPr>
            <a:r>
              <a:rPr lang="ru-RU" sz="2800" b="1" dirty="0" smtClean="0"/>
              <a:t>Апелляции проводятся в случаях несогласия участника олимпиады с результатами оценивания его работы только по заданиям </a:t>
            </a:r>
            <a:r>
              <a:rPr lang="ru-RU" sz="2800" b="1" u="sng" dirty="0" smtClean="0">
                <a:solidFill>
                  <a:srgbClr val="FF0000"/>
                </a:solidFill>
              </a:rPr>
              <a:t>теоретического тура. </a:t>
            </a:r>
          </a:p>
          <a:p>
            <a:pPr marL="0" indent="719138" algn="just">
              <a:buNone/>
            </a:pPr>
            <a:r>
              <a:rPr lang="ru-RU" sz="2800" b="1" dirty="0" smtClean="0"/>
              <a:t>По результатам конкурса проектов апелляция не проводится. </a:t>
            </a:r>
            <a:endParaRPr lang="ru-RU" sz="28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85728"/>
            <a:ext cx="8229600" cy="2286017"/>
          </a:xfrm>
        </p:spPr>
        <p:txBody>
          <a:bodyPr>
            <a:noAutofit/>
          </a:bodyPr>
          <a:lstStyle/>
          <a:p>
            <a:pPr>
              <a:buNone/>
            </a:pPr>
            <a:endParaRPr lang="ru-RU" sz="4000" dirty="0" smtClean="0"/>
          </a:p>
          <a:p>
            <a:pPr algn="ctr">
              <a:buNone/>
            </a:pPr>
            <a:r>
              <a:rPr lang="ru-RU" sz="4000" b="1" dirty="0" smtClean="0"/>
              <a:t>Заявления на апелляцию принимаются на почту </a:t>
            </a:r>
          </a:p>
          <a:p>
            <a:pPr algn="ctr">
              <a:buNone/>
            </a:pPr>
            <a:endParaRPr lang="ru-RU" sz="4000" b="1" u="sng" dirty="0" smtClean="0">
              <a:solidFill>
                <a:srgbClr val="7030A0"/>
              </a:solidFill>
            </a:endParaRPr>
          </a:p>
          <a:p>
            <a:pPr algn="ctr">
              <a:buNone/>
            </a:pPr>
            <a:r>
              <a:rPr lang="en-US" sz="4000" b="1" u="sng" dirty="0" err="1" smtClean="0">
                <a:solidFill>
                  <a:srgbClr val="7030A0"/>
                </a:solidFill>
              </a:rPr>
              <a:t>olimpiadarb</a:t>
            </a:r>
            <a:r>
              <a:rPr lang="ru-RU" sz="4000" b="1" u="sng" dirty="0" smtClean="0">
                <a:solidFill>
                  <a:srgbClr val="7030A0"/>
                </a:solidFill>
              </a:rPr>
              <a:t>@</a:t>
            </a:r>
            <a:r>
              <a:rPr lang="en-US" sz="4000" b="1" u="sng" dirty="0" smtClean="0">
                <a:solidFill>
                  <a:srgbClr val="7030A0"/>
                </a:solidFill>
              </a:rPr>
              <a:t>yandex.ru</a:t>
            </a:r>
            <a:endParaRPr lang="ru-RU" sz="4000" b="1" u="sng" dirty="0" smtClean="0">
              <a:solidFill>
                <a:srgbClr val="7030A0"/>
              </a:solidFill>
            </a:endParaRPr>
          </a:p>
          <a:p>
            <a:pPr algn="ctr">
              <a:buNone/>
            </a:pPr>
            <a:endParaRPr lang="ru-RU" sz="1400" b="1" u="sng" dirty="0" smtClean="0">
              <a:solidFill>
                <a:srgbClr val="7030A0"/>
              </a:solidFill>
            </a:endParaRPr>
          </a:p>
          <a:p>
            <a:pPr algn="ctr">
              <a:buNone/>
            </a:pPr>
            <a:endParaRPr lang="ru-RU" sz="4000" b="1" u="sng" dirty="0" smtClean="0">
              <a:solidFill>
                <a:srgbClr val="7030A0"/>
              </a:solidFill>
            </a:endParaRPr>
          </a:p>
          <a:p>
            <a:pPr algn="ctr">
              <a:buNone/>
            </a:pPr>
            <a:r>
              <a:rPr lang="ru-RU" sz="4000" b="1" u="sng" dirty="0" smtClean="0">
                <a:solidFill>
                  <a:srgbClr val="7030A0"/>
                </a:solidFill>
              </a:rPr>
              <a:t>27 февраля 2023 года</a:t>
            </a:r>
          </a:p>
          <a:p>
            <a:pPr algn="ctr">
              <a:buNone/>
            </a:pPr>
            <a:r>
              <a:rPr lang="ru-RU" sz="4000" b="1" u="sng" dirty="0" smtClean="0">
                <a:solidFill>
                  <a:srgbClr val="7030A0"/>
                </a:solidFill>
              </a:rPr>
              <a:t>с 1</a:t>
            </a:r>
            <a:r>
              <a:rPr lang="en-US" sz="4000" b="1" u="sng" dirty="0" smtClean="0">
                <a:solidFill>
                  <a:srgbClr val="7030A0"/>
                </a:solidFill>
              </a:rPr>
              <a:t>2</a:t>
            </a:r>
            <a:r>
              <a:rPr lang="ru-RU" sz="4000" b="1" u="sng" dirty="0" smtClean="0">
                <a:solidFill>
                  <a:srgbClr val="7030A0"/>
                </a:solidFill>
              </a:rPr>
              <a:t>.</a:t>
            </a:r>
            <a:r>
              <a:rPr lang="en-US" sz="4000" b="1" u="sng" dirty="0" smtClean="0">
                <a:solidFill>
                  <a:srgbClr val="7030A0"/>
                </a:solidFill>
              </a:rPr>
              <a:t>0</a:t>
            </a:r>
            <a:r>
              <a:rPr lang="ru-RU" sz="4000" b="1" u="sng" dirty="0" smtClean="0">
                <a:solidFill>
                  <a:srgbClr val="7030A0"/>
                </a:solidFill>
              </a:rPr>
              <a:t>0 до </a:t>
            </a:r>
            <a:r>
              <a:rPr lang="en-US" sz="4000" b="1" u="sng" dirty="0" smtClean="0">
                <a:solidFill>
                  <a:srgbClr val="7030A0"/>
                </a:solidFill>
              </a:rPr>
              <a:t>15.00</a:t>
            </a:r>
            <a:r>
              <a:rPr lang="ru-RU" sz="4000" b="1" u="sng" dirty="0" smtClean="0">
                <a:solidFill>
                  <a:srgbClr val="7030A0"/>
                </a:solidFill>
              </a:rPr>
              <a:t> </a:t>
            </a:r>
          </a:p>
          <a:p>
            <a:pPr algn="ctr">
              <a:buNone/>
            </a:pPr>
            <a:endParaRPr lang="en-US" sz="4000" b="1" u="sng" dirty="0" smtClean="0">
              <a:solidFill>
                <a:srgbClr val="7030A0"/>
              </a:solidFill>
            </a:endParaRPr>
          </a:p>
          <a:p>
            <a:pPr algn="ctr">
              <a:buNone/>
            </a:pPr>
            <a:endParaRPr lang="ru-RU" sz="4000" b="1" dirty="0">
              <a:solidFill>
                <a:srgbClr val="7030A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85728"/>
            <a:ext cx="8358246" cy="5857916"/>
          </a:xfrm>
        </p:spPr>
        <p:txBody>
          <a:bodyPr>
            <a:noAutofit/>
          </a:bodyPr>
          <a:lstStyle/>
          <a:p>
            <a:pPr marL="0" indent="719138" algn="just">
              <a:buNone/>
            </a:pPr>
            <a:r>
              <a:rPr lang="ru-RU" sz="4000" b="1" dirty="0" smtClean="0"/>
              <a:t>Обращаем внимание участников олимпиады, что заявления на апелляцию должны быть </a:t>
            </a:r>
            <a:r>
              <a:rPr lang="ru-RU" sz="4000" b="1" dirty="0" smtClean="0">
                <a:solidFill>
                  <a:srgbClr val="FF0000"/>
                </a:solidFill>
              </a:rPr>
              <a:t>мотивированными</a:t>
            </a:r>
            <a:r>
              <a:rPr lang="ru-RU" sz="4000" b="1" dirty="0" smtClean="0"/>
              <a:t>, то есть должны быть приведены </a:t>
            </a:r>
            <a:r>
              <a:rPr lang="ru-RU" sz="4000" b="1" dirty="0" smtClean="0">
                <a:solidFill>
                  <a:srgbClr val="FF0000"/>
                </a:solidFill>
              </a:rPr>
              <a:t>реальные</a:t>
            </a:r>
            <a:r>
              <a:rPr lang="ru-RU" sz="4000" b="1" dirty="0" smtClean="0"/>
              <a:t> аргументы Вашего несогласия с выставленными баллами</a:t>
            </a:r>
            <a:endParaRPr lang="ru-RU" sz="4000" b="1" u="sng" dirty="0" smtClean="0">
              <a:solidFill>
                <a:srgbClr val="7030A0"/>
              </a:solidFill>
            </a:endParaRPr>
          </a:p>
          <a:p>
            <a:pPr algn="ctr">
              <a:buNone/>
            </a:pPr>
            <a:endParaRPr lang="ru-RU" sz="4000" b="1" dirty="0">
              <a:solidFill>
                <a:srgbClr val="7030A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500174"/>
            <a:ext cx="8229600" cy="4000528"/>
          </a:xfrm>
        </p:spPr>
        <p:txBody>
          <a:bodyPr>
            <a:noAutofit/>
          </a:bodyPr>
          <a:lstStyle/>
          <a:p>
            <a:pPr>
              <a:buNone/>
            </a:pPr>
            <a:endParaRPr lang="ru-RU" sz="4000" dirty="0" smtClean="0"/>
          </a:p>
          <a:p>
            <a:pPr algn="ctr">
              <a:buNone/>
            </a:pPr>
            <a:r>
              <a:rPr lang="ru-RU" sz="4000" b="1" u="sng" dirty="0" smtClean="0">
                <a:solidFill>
                  <a:srgbClr val="7030A0"/>
                </a:solidFill>
              </a:rPr>
              <a:t>Апелляционная комиссия будет работать </a:t>
            </a:r>
          </a:p>
          <a:p>
            <a:pPr algn="ctr">
              <a:buNone/>
            </a:pPr>
            <a:r>
              <a:rPr lang="ru-RU" sz="4000" b="1" u="sng" dirty="0" smtClean="0">
                <a:solidFill>
                  <a:srgbClr val="7030A0"/>
                </a:solidFill>
              </a:rPr>
              <a:t>28 февраля с 14.00</a:t>
            </a:r>
          </a:p>
          <a:p>
            <a:pPr algn="ctr">
              <a:buNone/>
            </a:pPr>
            <a:endParaRPr lang="ru-RU" sz="4000" b="1"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401080" cy="4525963"/>
          </a:xfrm>
        </p:spPr>
        <p:txBody>
          <a:bodyPr>
            <a:normAutofit/>
          </a:bodyPr>
          <a:lstStyle/>
          <a:p>
            <a:pPr marL="0" indent="809625" algn="just">
              <a:buNone/>
            </a:pPr>
            <a:r>
              <a:rPr lang="ru-RU" dirty="0" smtClean="0"/>
              <a:t>1. Это удовлетворение потребностей, прежде всего, связанных </a:t>
            </a:r>
            <a:r>
              <a:rPr lang="ru-RU" b="1" u="sng" dirty="0" smtClean="0"/>
              <a:t>с питанием</a:t>
            </a:r>
            <a:r>
              <a:rPr lang="ru-RU" dirty="0" smtClean="0"/>
              <a:t>, для обеспечения жизнедеятельности организма. </a:t>
            </a:r>
          </a:p>
          <a:p>
            <a:pPr marL="0" indent="809625" algn="just">
              <a:buNone/>
            </a:pPr>
            <a:r>
              <a:rPr lang="ru-RU" dirty="0" smtClean="0"/>
              <a:t>2. Это способность к </a:t>
            </a:r>
            <a:r>
              <a:rPr lang="ru-RU" b="1" u="sng" dirty="0" smtClean="0"/>
              <a:t>размножению, что предполагает оставление потомства и наследование</a:t>
            </a:r>
            <a:r>
              <a:rPr lang="ru-RU" dirty="0" smtClean="0"/>
              <a:t> характерных черт определенного организма. </a:t>
            </a:r>
          </a:p>
          <a:p>
            <a:pPr marL="624078" indent="-514350" algn="just">
              <a:buNone/>
            </a:pPr>
            <a:r>
              <a:rPr lang="ru-RU" dirty="0" smtClean="0"/>
              <a:t> </a:t>
            </a:r>
          </a:p>
          <a:p>
            <a:pPr algn="ctr">
              <a:buNone/>
            </a:pPr>
            <a:r>
              <a:rPr lang="ru-RU" dirty="0" smtClean="0"/>
              <a:t> </a:t>
            </a:r>
            <a:r>
              <a:rPr lang="ru-RU" sz="2800" b="1" dirty="0" smtClean="0">
                <a:solidFill>
                  <a:srgbClr val="FF0000"/>
                </a:solidFill>
              </a:rPr>
              <a:t>Максимум – 4 балла</a:t>
            </a:r>
          </a:p>
          <a:p>
            <a:endParaRPr lang="ru-RU" dirty="0"/>
          </a:p>
        </p:txBody>
      </p:sp>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5143536"/>
          </a:xfrm>
        </p:spPr>
        <p:txBody>
          <a:bodyPr>
            <a:noAutofit/>
          </a:bodyPr>
          <a:lstStyle/>
          <a:p>
            <a:pPr indent="719138" algn="just">
              <a:tabLst>
                <a:tab pos="989013" algn="l"/>
              </a:tabLst>
            </a:pPr>
            <a:r>
              <a:rPr lang="ru-RU" sz="2600" dirty="0" smtClean="0">
                <a:solidFill>
                  <a:schemeClr val="tx1"/>
                </a:solidFill>
                <a:effectLst/>
              </a:rPr>
              <a:t>3. Наблюдая гармонию в живой природе, многие поражаются совершенству и изощренности адаптаций. </a:t>
            </a:r>
            <a:br>
              <a:rPr lang="ru-RU" sz="2600" dirty="0" smtClean="0">
                <a:solidFill>
                  <a:schemeClr val="tx1"/>
                </a:solidFill>
                <a:effectLst/>
              </a:rPr>
            </a:br>
            <a:r>
              <a:rPr lang="ru-RU" sz="2600" dirty="0" smtClean="0">
                <a:solidFill>
                  <a:schemeClr val="tx1"/>
                </a:solidFill>
                <a:effectLst/>
              </a:rPr>
              <a:t>За </a:t>
            </a:r>
            <a:r>
              <a:rPr lang="ru-RU" sz="2600" u="sng" dirty="0" smtClean="0">
                <a:solidFill>
                  <a:schemeClr val="tx1"/>
                </a:solidFill>
                <a:effectLst/>
              </a:rPr>
              <a:t>счет чего они возникают</a:t>
            </a:r>
            <a:r>
              <a:rPr lang="ru-RU" sz="2600" dirty="0" smtClean="0">
                <a:solidFill>
                  <a:schemeClr val="tx1"/>
                </a:solidFill>
                <a:effectLst/>
              </a:rPr>
              <a:t>? </a:t>
            </a:r>
            <a:br>
              <a:rPr lang="ru-RU" sz="2600" dirty="0" smtClean="0">
                <a:solidFill>
                  <a:schemeClr val="tx1"/>
                </a:solidFill>
                <a:effectLst/>
              </a:rPr>
            </a:br>
            <a:r>
              <a:rPr lang="ru-RU" sz="2600" dirty="0" smtClean="0">
                <a:solidFill>
                  <a:schemeClr val="tx1"/>
                </a:solidFill>
                <a:effectLst/>
              </a:rPr>
              <a:t>Почему мы не видим менее совершенные формы адаптаций? </a:t>
            </a:r>
            <a:endParaRPr lang="ru-RU" sz="2600" dirty="0">
              <a:solidFill>
                <a:schemeClr val="tx1"/>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719138" algn="just">
              <a:buNone/>
            </a:pPr>
            <a:r>
              <a:rPr lang="ru-RU" dirty="0" smtClean="0"/>
              <a:t>1. Такие адаптации возникают в результате действия </a:t>
            </a:r>
            <a:r>
              <a:rPr lang="ru-RU" b="1" u="sng" dirty="0" smtClean="0"/>
              <a:t>естественного отбора на основе изменчивости и наследственности</a:t>
            </a:r>
            <a:r>
              <a:rPr lang="ru-RU" dirty="0" smtClean="0"/>
              <a:t>. </a:t>
            </a:r>
          </a:p>
          <a:p>
            <a:pPr marL="0" indent="719138" algn="just">
              <a:buNone/>
            </a:pPr>
            <a:r>
              <a:rPr lang="ru-RU" dirty="0" smtClean="0"/>
              <a:t>2. Менее совершенные формы оказываются </a:t>
            </a:r>
            <a:r>
              <a:rPr lang="ru-RU" b="1" u="sng" dirty="0" smtClean="0"/>
              <a:t>недостаточно приспособленными и элиминируются (устраняются) естественным отбором</a:t>
            </a:r>
            <a:r>
              <a:rPr lang="ru-RU" dirty="0" smtClean="0"/>
              <a:t>. </a:t>
            </a:r>
          </a:p>
          <a:p>
            <a:pPr marL="624078" indent="-514350" algn="just">
              <a:buNone/>
            </a:pPr>
            <a:r>
              <a:rPr lang="ru-RU" dirty="0" smtClean="0"/>
              <a:t> </a:t>
            </a:r>
          </a:p>
          <a:p>
            <a:pPr algn="ctr">
              <a:buNone/>
            </a:pPr>
            <a:r>
              <a:rPr lang="ru-RU" dirty="0" smtClean="0"/>
              <a:t> </a:t>
            </a:r>
            <a:r>
              <a:rPr lang="ru-RU" sz="2800" b="1" dirty="0" smtClean="0">
                <a:solidFill>
                  <a:srgbClr val="FF0000"/>
                </a:solidFill>
              </a:rPr>
              <a:t>Максимум – 4 балла</a:t>
            </a:r>
          </a:p>
          <a:p>
            <a:endParaRPr lang="ru-RU" dirty="0"/>
          </a:p>
        </p:txBody>
      </p:sp>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571480"/>
            <a:ext cx="8715436" cy="4857784"/>
          </a:xfrm>
        </p:spPr>
        <p:txBody>
          <a:bodyPr>
            <a:normAutofit/>
          </a:bodyPr>
          <a:lstStyle/>
          <a:p>
            <a:pPr indent="719138" algn="just">
              <a:tabLst>
                <a:tab pos="989013" algn="l"/>
              </a:tabLst>
            </a:pPr>
            <a:r>
              <a:rPr lang="ru-RU" sz="3400" dirty="0" smtClean="0">
                <a:solidFill>
                  <a:schemeClr val="tx1"/>
                </a:solidFill>
                <a:effectLst/>
              </a:rPr>
              <a:t>4. Воззрения об </a:t>
            </a:r>
            <a:r>
              <a:rPr lang="ru-RU" sz="3400" dirty="0" err="1" smtClean="0">
                <a:solidFill>
                  <a:schemeClr val="tx1"/>
                </a:solidFill>
                <a:effectLst/>
              </a:rPr>
              <a:t>экоцентризме</a:t>
            </a:r>
            <a:r>
              <a:rPr lang="ru-RU" sz="3400" dirty="0" smtClean="0">
                <a:solidFill>
                  <a:schemeClr val="tx1"/>
                </a:solidFill>
                <a:effectLst/>
              </a:rPr>
              <a:t> и </a:t>
            </a:r>
            <a:r>
              <a:rPr lang="ru-RU" sz="3400" dirty="0" err="1" smtClean="0">
                <a:solidFill>
                  <a:schemeClr val="tx1"/>
                </a:solidFill>
                <a:effectLst/>
              </a:rPr>
              <a:t>техноцентризме</a:t>
            </a:r>
            <a:r>
              <a:rPr lang="ru-RU" sz="3400" dirty="0" smtClean="0">
                <a:solidFill>
                  <a:schemeClr val="tx1"/>
                </a:solidFill>
                <a:effectLst/>
              </a:rPr>
              <a:t> обычно противопоставляются. Что недостаточно учитывается при </a:t>
            </a:r>
            <a:r>
              <a:rPr lang="ru-RU" sz="3400" dirty="0" err="1" smtClean="0">
                <a:solidFill>
                  <a:schemeClr val="tx1"/>
                </a:solidFill>
                <a:effectLst/>
              </a:rPr>
              <a:t>экоцентризме</a:t>
            </a:r>
            <a:r>
              <a:rPr lang="ru-RU" sz="3400" dirty="0" smtClean="0">
                <a:solidFill>
                  <a:schemeClr val="tx1"/>
                </a:solidFill>
                <a:effectLst/>
              </a:rPr>
              <a:t>? Что недостаточно учитывается при </a:t>
            </a:r>
            <a:r>
              <a:rPr lang="ru-RU" sz="3400" dirty="0" err="1" smtClean="0">
                <a:solidFill>
                  <a:schemeClr val="tx1"/>
                </a:solidFill>
                <a:effectLst/>
              </a:rPr>
              <a:t>техноцентризме</a:t>
            </a:r>
            <a:r>
              <a:rPr lang="ru-RU" sz="3400" dirty="0" smtClean="0">
                <a:solidFill>
                  <a:schemeClr val="tx1"/>
                </a:solidFill>
                <a:effectLst/>
              </a:rPr>
              <a:t>? Могут ли эти представления дополнять друг друга? </a:t>
            </a:r>
            <a:endParaRPr lang="ru-RU" sz="3400" dirty="0">
              <a:solidFill>
                <a:schemeClr val="tx1"/>
              </a:solidFill>
              <a:effectLst/>
            </a:endParaRPr>
          </a:p>
        </p:txBody>
      </p:sp>
      <p:sp>
        <p:nvSpPr>
          <p:cNvPr id="4" name="Заголовок 2"/>
          <p:cNvSpPr txBox="1">
            <a:spLocks/>
          </p:cNvSpPr>
          <p:nvPr/>
        </p:nvSpPr>
        <p:spPr>
          <a:xfrm>
            <a:off x="642910" y="3429000"/>
            <a:ext cx="8229600" cy="2714644"/>
          </a:xfrm>
          <a:prstGeom prst="rect">
            <a:avLst/>
          </a:prstGeom>
        </p:spPr>
        <p:txBody>
          <a:bodyPr vert="horz" rtlCol="0" anchor="ctr">
            <a:normAutofit/>
            <a:scene3d>
              <a:camera prst="orthographicFront"/>
              <a:lightRig rig="soft" dir="t"/>
            </a:scene3d>
            <a:sp3d prstMaterial="softEdge">
              <a:bevelT w="25400" h="25400"/>
            </a:sp3d>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tab pos="989013" algn="l"/>
              </a:tabLst>
              <a:defRPr/>
            </a:pPr>
            <a:endParaRPr kumimoji="0" lang="ru-RU" sz="34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376672"/>
          </a:xfrm>
        </p:spPr>
        <p:txBody>
          <a:bodyPr>
            <a:normAutofit fontScale="77500" lnSpcReduction="20000"/>
          </a:bodyPr>
          <a:lstStyle/>
          <a:p>
            <a:pPr marL="0" indent="539750" algn="just">
              <a:buNone/>
            </a:pPr>
            <a:r>
              <a:rPr lang="ru-RU" sz="3400" dirty="0" smtClean="0"/>
              <a:t>1. Обеспечение благополучия экосистем при </a:t>
            </a:r>
            <a:r>
              <a:rPr lang="ru-RU" sz="3400" dirty="0" err="1" smtClean="0"/>
              <a:t>экоцентризме</a:t>
            </a:r>
            <a:r>
              <a:rPr lang="ru-RU" sz="3400" dirty="0" smtClean="0"/>
              <a:t> не учитывает </a:t>
            </a:r>
            <a:r>
              <a:rPr lang="ru-RU" sz="3400" b="1" u="sng" dirty="0" smtClean="0"/>
              <a:t>необходимость удовлетворения растущих потребностей </a:t>
            </a:r>
            <a:r>
              <a:rPr lang="ru-RU" sz="3400" dirty="0" smtClean="0"/>
              <a:t>человека. </a:t>
            </a:r>
          </a:p>
          <a:p>
            <a:pPr marL="0" indent="539750" algn="just">
              <a:buNone/>
            </a:pPr>
            <a:r>
              <a:rPr lang="ru-RU" sz="3400" dirty="0" smtClean="0"/>
              <a:t>2. Техническое развитие для обеспечения потребностей человека при </a:t>
            </a:r>
            <a:r>
              <a:rPr lang="ru-RU" sz="3400" dirty="0" err="1" smtClean="0"/>
              <a:t>техноцентризме</a:t>
            </a:r>
            <a:r>
              <a:rPr lang="ru-RU" sz="3400" dirty="0" smtClean="0"/>
              <a:t> не учитывает </a:t>
            </a:r>
            <a:r>
              <a:rPr lang="ru-RU" sz="3400" b="1" u="sng" dirty="0" smtClean="0"/>
              <a:t>важность поддержания благополучного состояния экосисте</a:t>
            </a:r>
            <a:r>
              <a:rPr lang="ru-RU" sz="3400" dirty="0" smtClean="0"/>
              <a:t>м. </a:t>
            </a:r>
          </a:p>
          <a:p>
            <a:pPr marL="0" indent="539750" algn="just">
              <a:buNone/>
            </a:pPr>
            <a:r>
              <a:rPr lang="ru-RU" sz="3400" dirty="0" smtClean="0"/>
              <a:t>3. Обеспечение </a:t>
            </a:r>
            <a:r>
              <a:rPr lang="ru-RU" sz="3400" b="1" u="sng" dirty="0" smtClean="0"/>
              <a:t>качества жизни человека </a:t>
            </a:r>
            <a:r>
              <a:rPr lang="ru-RU" sz="3400" dirty="0" smtClean="0"/>
              <a:t>при сохранении благополучного состояния экосистем предполагает </a:t>
            </a:r>
            <a:r>
              <a:rPr lang="ru-RU" sz="3400" b="1" u="sng" dirty="0" smtClean="0"/>
              <a:t>техническое ра</a:t>
            </a:r>
            <a:r>
              <a:rPr lang="ru-RU" sz="3400" dirty="0" smtClean="0"/>
              <a:t>звитие, которое </a:t>
            </a:r>
            <a:r>
              <a:rPr lang="ru-RU" sz="3400" b="1" u="sng" dirty="0" smtClean="0"/>
              <a:t>является непременным условием снижения негативного антропогенного воздействия на сред</a:t>
            </a:r>
            <a:r>
              <a:rPr lang="ru-RU" sz="3400" dirty="0" smtClean="0"/>
              <a:t>у.</a:t>
            </a:r>
            <a:r>
              <a:rPr lang="ru-RU" dirty="0" smtClean="0"/>
              <a:t> </a:t>
            </a:r>
          </a:p>
          <a:p>
            <a:pPr marL="624078" indent="-514350" algn="ctr">
              <a:buNone/>
            </a:pPr>
            <a:r>
              <a:rPr lang="ru-RU" dirty="0" smtClean="0"/>
              <a:t>  </a:t>
            </a:r>
            <a:r>
              <a:rPr lang="ru-RU" sz="3400" b="1" dirty="0" smtClean="0">
                <a:solidFill>
                  <a:srgbClr val="FF0000"/>
                </a:solidFill>
              </a:rPr>
              <a:t>Максимум – 6 баллов</a:t>
            </a:r>
            <a:endParaRPr lang="ru-RU" sz="3400" dirty="0"/>
          </a:p>
        </p:txBody>
      </p:sp>
      <p:sp>
        <p:nvSpPr>
          <p:cNvPr id="3" name="Заголовок 2"/>
          <p:cNvSpPr>
            <a:spLocks noGrp="1"/>
          </p:cNvSpPr>
          <p:nvPr>
            <p:ph type="title"/>
          </p:nvPr>
        </p:nvSpPr>
        <p:spPr/>
        <p:txBody>
          <a:bodyPr/>
          <a:lstStyle/>
          <a:p>
            <a:pPr algn="ctr"/>
            <a:r>
              <a:rPr lang="ru-RU" dirty="0" smtClean="0"/>
              <a:t>Примерный вариант ответа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291</TotalTime>
  <Words>1644</Words>
  <Application>Microsoft Office PowerPoint</Application>
  <PresentationFormat>Экран (4:3)</PresentationFormat>
  <Paragraphs>172</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Открытая</vt:lpstr>
      <vt:lpstr>РАЗБОР ЗАДАНИЙ  регионального этапа Всероссийской олимпиады школьников по экологии 2022-2023 учебного года</vt:lpstr>
      <vt:lpstr>1.Среди определений экологии есть и такое – это наука о механизмах обеспечения устойчивости биологических систем.  Что это означает?  Как можно представить обеспечение устойчивости при изменении условий среды? </vt:lpstr>
      <vt:lpstr>Примерный вариант ответа</vt:lpstr>
      <vt:lpstr>2. Эрнст Геккель, который дал определение экологии, отмечал, что экологические особенности любого организма, прежде всего, определяются его двумя основными функциями. Что это за функции?</vt:lpstr>
      <vt:lpstr>Примерный вариант ответа</vt:lpstr>
      <vt:lpstr>3. Наблюдая гармонию в живой природе, многие поражаются совершенству и изощренности адаптаций.  За счет чего они возникают?  Почему мы не видим менее совершенные формы адаптаций? </vt:lpstr>
      <vt:lpstr>Примерный вариант ответа</vt:lpstr>
      <vt:lpstr>4. Воззрения об экоцентризме и техноцентризме обычно противопоставляются. Что недостаточно учитывается при экоцентризме? Что недостаточно учитывается при техноцентризме? Могут ли эти представления дополнять друг друга? </vt:lpstr>
      <vt:lpstr>Примерный вариант ответа</vt:lpstr>
      <vt:lpstr>5. Почему при характеристике качества среды приоритетным направлением является именно биологическая оценка, на основе биотестирования и биоиндикации? Укажите две основные причины.</vt:lpstr>
      <vt:lpstr>Примерный вариант ответа</vt:lpstr>
      <vt:lpstr>6. Какие негативные последствия взаимодействия человека с видами дикой природы изучает экологическая эпидемиология? Укажите два основных направления заинтересованности экологических эпидемиологов в оценке последствий таяния вечной мерзлоты.</vt:lpstr>
      <vt:lpstr>Примерный вариант ответа</vt:lpstr>
      <vt:lpstr>7. Почему гомеостаз – ключевое понятие экологической физиологии?  В чем заключается роль гомеостаза организма для обеспечения устойчивости биосистем разного уровня</vt:lpstr>
      <vt:lpstr>Примерный вариант ответа</vt:lpstr>
      <vt:lpstr>8. За счет чего обеспечивается выживаемость и приспособляемость к различным условиям среды у короткоживущих микроорганизмов? За счет чего это обеспечивается у долгоживущих высоко организованных живых существ? За счет чего у человека?  </vt:lpstr>
      <vt:lpstr>Примерный вариант ответа</vt:lpstr>
      <vt:lpstr>9. Почему различия между близкими формами со сходными экологическими нишами значительно выше в зонах совместного обитания? Почему эти различия могут быть минимальны при их раздельном существовании? </vt:lpstr>
      <vt:lpstr>Примерный вариант ответа</vt:lpstr>
      <vt:lpstr>10. Каковы основные причины мозаичности ареала? </vt:lpstr>
      <vt:lpstr>11. Для широко распространенного вида обычно отмечается ухудшение состояния популяций на периферии ареала. Каково может быть состояние популяций такого вида на юге ареала при подъеме в горы?</vt:lpstr>
      <vt:lpstr>12. Изменение климата – приоритетная экологическая проблема, на решении которой сосредоточены усилия мирового сообщества. Как эти усилия могут сказаться на решении проблемы сохранения биоразнообразия? Как эти усилия могут сказаться на решении проблемы сохранения природных ресурсов? </vt:lpstr>
      <vt:lpstr>Примерный вариант ответа</vt:lpstr>
      <vt:lpstr>13. Глобальное потепление все больше заботит человечество. Известно, что при увеличении температуры возрастает испарение. Как соотносятся эти процессы? Как испарение воды влияет на климат? </vt:lpstr>
      <vt:lpstr>Примерный вариант ответа</vt:lpstr>
      <vt:lpstr>14. В чем состоят экологические риски (вопрос 1) и новые возможности для решения экологических проблем (вопрос 2), которые появляются у социума, в сравнении с другими биологическими системами?   Вопрос для учеников 10 и 11 классов</vt:lpstr>
      <vt:lpstr>Примерный вариант ответа</vt:lpstr>
      <vt:lpstr>15. Сегодня все больше говорят о важности развития циклической экономики (экономики замкнутого цикла).  Как ее развитие может способствовать решению проблемы сохранения биоразнообразия?  Как ее развитие может способствовать решению проблемы изменения климата?                  Вопрос только для учеников 11 класса</vt:lpstr>
      <vt:lpstr>Примерный вариант ответа</vt:lpstr>
      <vt:lpstr> 16. В 2022 году опубликованы два важных документа: «Третий оценочный доклад об изменениях климата и их последствиях на территории Российской Федерации» и «Шестой оценочный доклад Межправительственной группы экспертов по изменению климата».  В этих документах отмечается усиление изменения климата (заключение 1) при усилении антропогенного воздействия на этот процесс (заключение 2).  Какое магистральное направление действий следует из первого заключения? Какое из второго?</vt:lpstr>
      <vt:lpstr>Примерный вариант ответа</vt:lpstr>
      <vt:lpstr>17. Почему в «Третьем оценочном докладе об изменениях климата и их последствиях на территории Российской Федерации» 2022 года, как и в предыдущем докладе 2014 года, отмечается необходимость развития энергетики, связанной с использованием возобновляемых источников энергии? </vt:lpstr>
      <vt:lpstr>18. Почему в стратегиях развития традиционных видов энергетики предусматривается вложение средств в развитие энергетики, связанной с использованием возобновляемых источников энергии?                            Вопрос для учеников 10 и 11 классов</vt:lpstr>
      <vt:lpstr>19. Широко обсуждаются экологические последствия сжигания угля. Что это за последствия? Как их можно избежать?</vt:lpstr>
      <vt:lpstr> 20. Сегодня вполне справедливо ставится вопрос о развитии городского транспорта на основе электромобилей. Какая экологическая проблема при этом решается? Укажите какие еще две возникающие при этом экологические проблемы требуют специального внимания.               Вопрос только для учеников 11 классов</vt:lpstr>
      <vt:lpstr>Примерный вариант ответа</vt:lpstr>
      <vt:lpstr> 21. В чем состоит эстетическое (1), этическое (2), экономическое (3) и собственно экологическое (4) значение особо охраняемых природных территорий? </vt:lpstr>
      <vt:lpstr>Примерный вариант ответа</vt:lpstr>
      <vt:lpstr> 22. При очевидной неэтичности добычи слоновой кости, экономисты отмечают и экономическую привлекательность охраны слонов. В чем она состоит? </vt:lpstr>
      <vt:lpstr>23 Укажите два основных аргумента экологической значимости живых изгородей и лесополос на сельхозугодьях. </vt:lpstr>
      <vt:lpstr>Примерный вариант ответа</vt:lpstr>
      <vt:lpstr>Слайд 42</vt:lpstr>
      <vt:lpstr>Слайд 43</vt:lpstr>
      <vt:lpstr>Слайд 44</vt:lpstr>
      <vt:lpstr>Слайд 45</vt:lpstr>
      <vt:lpstr>Слайд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РАЗБОР ЗАДАНИЙ  регионального этапа Всероссийской олимпиады школьников по экологии 2020-2021 учебного года</dc:title>
  <dc:creator>zoom</dc:creator>
  <cp:lastModifiedBy>user</cp:lastModifiedBy>
  <cp:revision>45</cp:revision>
  <dcterms:created xsi:type="dcterms:W3CDTF">2021-02-05T04:35:53Z</dcterms:created>
  <dcterms:modified xsi:type="dcterms:W3CDTF">2023-02-27T05:53:20Z</dcterms:modified>
</cp:coreProperties>
</file>